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79" r:id="rId5"/>
    <p:sldId id="288" r:id="rId6"/>
    <p:sldId id="280" r:id="rId7"/>
    <p:sldId id="281" r:id="rId8"/>
    <p:sldId id="290" r:id="rId9"/>
    <p:sldId id="301" r:id="rId10"/>
    <p:sldId id="302" r:id="rId11"/>
    <p:sldId id="291" r:id="rId12"/>
    <p:sldId id="289" r:id="rId13"/>
    <p:sldId id="282" r:id="rId14"/>
    <p:sldId id="303" r:id="rId15"/>
    <p:sldId id="283" r:id="rId16"/>
    <p:sldId id="292" r:id="rId17"/>
    <p:sldId id="304" r:id="rId18"/>
    <p:sldId id="284" r:id="rId19"/>
    <p:sldId id="285" r:id="rId20"/>
    <p:sldId id="286" r:id="rId21"/>
    <p:sldId id="287" r:id="rId22"/>
    <p:sldId id="293" r:id="rId23"/>
    <p:sldId id="295" r:id="rId24"/>
    <p:sldId id="296" r:id="rId25"/>
    <p:sldId id="297" r:id="rId26"/>
    <p:sldId id="298" r:id="rId27"/>
    <p:sldId id="299" r:id="rId28"/>
    <p:sldId id="300" r:id="rId29"/>
  </p:sldIdLst>
  <p:sldSz cx="17337088" cy="9752013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GT Eesti Pro Display" pitchFamily="2" charset="0"/>
      <p:regular r:id="rId35"/>
      <p:italic r:id="rId36"/>
    </p:embeddedFont>
    <p:embeddedFont>
      <p:font typeface="GT Eesti Pro Display Light" pitchFamily="2" charset="0"/>
      <p:regular r:id="rId37"/>
      <p:italic r:id="rId38"/>
    </p:embeddedFont>
    <p:embeddedFont>
      <p:font typeface="JetBrains Mono" panose="020B0509020102050004" pitchFamily="49" charset="0"/>
      <p:regular r:id="rId39"/>
      <p:bold r:id="rId40"/>
      <p:italic r:id="rId41"/>
      <p:boldItalic r:id="rId42"/>
    </p:embeddedFont>
    <p:embeddedFont>
      <p:font typeface="JetBrains Mono Medium" panose="020B0509020102050004" pitchFamily="49" charset="0"/>
      <p:regular r:id="rId43"/>
      <p: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438">
          <p15:clr>
            <a:srgbClr val="A4A3A4"/>
          </p15:clr>
        </p15:guide>
        <p15:guide id="2" orient="horz" pos="735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45" roundtripDataSignature="AMtx7mgZ6zBI12qCUoOh3/zJWUlvOoGc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4679"/>
  </p:normalViewPr>
  <p:slideViewPr>
    <p:cSldViewPr snapToGrid="0">
      <p:cViewPr varScale="1">
        <p:scale>
          <a:sx n="73" d="100"/>
          <a:sy n="73" d="100"/>
        </p:scale>
        <p:origin x="664" y="200"/>
      </p:cViewPr>
      <p:guideLst>
        <p:guide pos="5438"/>
        <p:guide orient="horz" pos="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69585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60507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055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77182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5279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840444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27054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10610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2492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4060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00211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0300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59325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28293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1431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872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1730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4444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7611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3575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027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5"/>
          <p:cNvSpPr txBox="1">
            <a:spLocks noGrp="1"/>
          </p:cNvSpPr>
          <p:nvPr>
            <p:ph type="ctrTitle"/>
          </p:nvPr>
        </p:nvSpPr>
        <p:spPr>
          <a:xfrm>
            <a:off x="3663950" y="2298701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  <a:defRPr sz="8400"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5"/>
          <p:cNvSpPr txBox="1">
            <a:spLocks noGrp="1"/>
          </p:cNvSpPr>
          <p:nvPr>
            <p:ph type="subTitle" idx="1"/>
          </p:nvPr>
        </p:nvSpPr>
        <p:spPr>
          <a:xfrm>
            <a:off x="3663950" y="6224400"/>
            <a:ext cx="11298238" cy="137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 sz="24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560"/>
              <a:buFont typeface="Arial"/>
              <a:buNone/>
              <a:defRPr sz="256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560"/>
              <a:buNone/>
              <a:defRPr sz="256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75"/>
              <a:buNone/>
              <a:defRPr sz="2275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75"/>
              <a:buNone/>
              <a:defRPr sz="2275"/>
            </a:lvl5pPr>
            <a:lvl6pPr lvl="5" algn="ctr">
              <a:lnSpc>
                <a:spcPct val="94945"/>
              </a:lnSpc>
              <a:spcBef>
                <a:spcPts val="800"/>
              </a:spcBef>
              <a:spcAft>
                <a:spcPts val="0"/>
              </a:spcAft>
              <a:buSzPts val="2275"/>
              <a:buFont typeface="Arial"/>
              <a:buNone/>
              <a:defRPr sz="2275"/>
            </a:lvl6pPr>
            <a:lvl7pPr lvl="6" algn="ctr">
              <a:lnSpc>
                <a:spcPct val="94945"/>
              </a:lnSpc>
              <a:spcBef>
                <a:spcPts val="600"/>
              </a:spcBef>
              <a:spcAft>
                <a:spcPts val="0"/>
              </a:spcAft>
              <a:buSzPts val="2275"/>
              <a:buNone/>
              <a:defRPr sz="2275"/>
            </a:lvl7pPr>
            <a:lvl8pPr lvl="7" algn="ctr">
              <a:lnSpc>
                <a:spcPct val="94945"/>
              </a:lnSpc>
              <a:spcBef>
                <a:spcPts val="600"/>
              </a:spcBef>
              <a:spcAft>
                <a:spcPts val="0"/>
              </a:spcAft>
              <a:buSzPts val="2275"/>
              <a:buNone/>
              <a:defRPr sz="2275"/>
            </a:lvl8pPr>
            <a:lvl9pPr lvl="8" algn="ctr">
              <a:lnSpc>
                <a:spcPct val="94945"/>
              </a:lnSpc>
              <a:spcBef>
                <a:spcPts val="600"/>
              </a:spcBef>
              <a:spcAft>
                <a:spcPts val="600"/>
              </a:spcAft>
              <a:buSzPts val="2275"/>
              <a:buNone/>
              <a:defRPr sz="2275"/>
            </a:lvl9pPr>
          </a:lstStyle>
          <a:p>
            <a:endParaRPr/>
          </a:p>
        </p:txBody>
      </p:sp>
      <p:pic>
        <p:nvPicPr>
          <p:cNvPr id="17" name="Google Shape;17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63950" y="1392864"/>
            <a:ext cx="1896414" cy="1251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иктограммы">
  <p:cSld name="4 пиктограммы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5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5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5"/>
          <p:cNvSpPr txBox="1">
            <a:spLocks noGrp="1"/>
          </p:cNvSpPr>
          <p:nvPr>
            <p:ph type="body" idx="1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08" name="Google Shape;108;p35"/>
          <p:cNvSpPr>
            <a:spLocks noGrp="1"/>
          </p:cNvSpPr>
          <p:nvPr>
            <p:ph type="pic" idx="2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35"/>
          <p:cNvSpPr txBox="1">
            <a:spLocks noGrp="1"/>
          </p:cNvSpPr>
          <p:nvPr>
            <p:ph type="body" idx="3"/>
          </p:nvPr>
        </p:nvSpPr>
        <p:spPr>
          <a:xfrm>
            <a:off x="6265904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0" name="Google Shape;110;p35"/>
          <p:cNvSpPr>
            <a:spLocks noGrp="1"/>
          </p:cNvSpPr>
          <p:nvPr>
            <p:ph type="pic" idx="4"/>
          </p:nvPr>
        </p:nvSpPr>
        <p:spPr>
          <a:xfrm>
            <a:off x="6265903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p35"/>
          <p:cNvSpPr txBox="1">
            <a:spLocks noGrp="1"/>
          </p:cNvSpPr>
          <p:nvPr>
            <p:ph type="body" idx="5"/>
          </p:nvPr>
        </p:nvSpPr>
        <p:spPr>
          <a:xfrm>
            <a:off x="8867672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2" name="Google Shape;112;p35"/>
          <p:cNvSpPr>
            <a:spLocks noGrp="1"/>
          </p:cNvSpPr>
          <p:nvPr>
            <p:ph type="pic" idx="6"/>
          </p:nvPr>
        </p:nvSpPr>
        <p:spPr>
          <a:xfrm>
            <a:off x="8867671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" name="Google Shape;113;p35"/>
          <p:cNvSpPr txBox="1">
            <a:spLocks noGrp="1"/>
          </p:cNvSpPr>
          <p:nvPr>
            <p:ph type="body" idx="7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14" name="Google Shape;114;p35"/>
          <p:cNvSpPr>
            <a:spLocks noGrp="1"/>
          </p:cNvSpPr>
          <p:nvPr>
            <p:ph type="pic" idx="8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35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пиктограммы">
  <p:cSld name="3 пиктограммы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6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6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6"/>
          <p:cNvSpPr txBox="1">
            <a:spLocks noGrp="1"/>
          </p:cNvSpPr>
          <p:nvPr>
            <p:ph type="body" idx="1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0" name="Google Shape;120;p36"/>
          <p:cNvSpPr>
            <a:spLocks noGrp="1"/>
          </p:cNvSpPr>
          <p:nvPr>
            <p:ph type="pic" idx="2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36"/>
          <p:cNvSpPr txBox="1">
            <a:spLocks noGrp="1"/>
          </p:cNvSpPr>
          <p:nvPr>
            <p:ph type="body" idx="3"/>
          </p:nvPr>
        </p:nvSpPr>
        <p:spPr>
          <a:xfrm>
            <a:off x="7553325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2" name="Google Shape;122;p36"/>
          <p:cNvSpPr>
            <a:spLocks noGrp="1"/>
          </p:cNvSpPr>
          <p:nvPr>
            <p:ph type="pic" idx="4"/>
          </p:nvPr>
        </p:nvSpPr>
        <p:spPr>
          <a:xfrm>
            <a:off x="7553324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36"/>
          <p:cNvSpPr txBox="1">
            <a:spLocks noGrp="1"/>
          </p:cNvSpPr>
          <p:nvPr>
            <p:ph type="body" idx="5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24" name="Google Shape;124;p36"/>
          <p:cNvSpPr>
            <a:spLocks noGrp="1"/>
          </p:cNvSpPr>
          <p:nvPr>
            <p:ph type="pic" idx="6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Google Shape;125;p36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диаграмма">
  <p:cSld name="Текст и диаграмма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7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7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7"/>
          <p:cNvSpPr>
            <a:spLocks noGrp="1"/>
          </p:cNvSpPr>
          <p:nvPr>
            <p:ph type="chart" idx="2"/>
          </p:nvPr>
        </p:nvSpPr>
        <p:spPr>
          <a:xfrm>
            <a:off x="6256338" y="2298699"/>
            <a:ext cx="100012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" name="Google Shape;130;p37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31" name="Google Shape;131;p37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2 диаграммы">
  <p:cSld name="Текст и 2 диаграммы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8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8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8"/>
          <p:cNvSpPr>
            <a:spLocks noGrp="1"/>
          </p:cNvSpPr>
          <p:nvPr>
            <p:ph type="chart" idx="2"/>
          </p:nvPr>
        </p:nvSpPr>
        <p:spPr>
          <a:xfrm>
            <a:off x="6256338" y="2298700"/>
            <a:ext cx="10001250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" name="Google Shape;136;p38"/>
          <p:cNvSpPr>
            <a:spLocks noGrp="1"/>
          </p:cNvSpPr>
          <p:nvPr>
            <p:ph type="chart" idx="3"/>
          </p:nvPr>
        </p:nvSpPr>
        <p:spPr>
          <a:xfrm>
            <a:off x="6256338" y="5454206"/>
            <a:ext cx="10001250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38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38" name="Google Shape;138;p38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диаграммы">
  <p:cSld name="4 диаграммы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9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9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9"/>
          <p:cNvSpPr>
            <a:spLocks noGrp="1"/>
          </p:cNvSpPr>
          <p:nvPr>
            <p:ph type="chart" idx="2"/>
          </p:nvPr>
        </p:nvSpPr>
        <p:spPr>
          <a:xfrm>
            <a:off x="8874124" y="2298700"/>
            <a:ext cx="7383463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39"/>
          <p:cNvSpPr>
            <a:spLocks noGrp="1"/>
          </p:cNvSpPr>
          <p:nvPr>
            <p:ph type="chart" idx="3"/>
          </p:nvPr>
        </p:nvSpPr>
        <p:spPr>
          <a:xfrm>
            <a:off x="8874124" y="5454206"/>
            <a:ext cx="7383463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39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5" name="Google Shape;145;p39"/>
          <p:cNvSpPr>
            <a:spLocks noGrp="1"/>
          </p:cNvSpPr>
          <p:nvPr>
            <p:ph type="chart" idx="4"/>
          </p:nvPr>
        </p:nvSpPr>
        <p:spPr>
          <a:xfrm>
            <a:off x="1081088" y="2298700"/>
            <a:ext cx="7383463" cy="266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39"/>
          <p:cNvSpPr>
            <a:spLocks noGrp="1"/>
          </p:cNvSpPr>
          <p:nvPr>
            <p:ph type="chart" idx="5"/>
          </p:nvPr>
        </p:nvSpPr>
        <p:spPr>
          <a:xfrm>
            <a:off x="1081088" y="5454206"/>
            <a:ext cx="7383463" cy="303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Заголовок и объект">
  <p:cSld name="9_Заголовок и объект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40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40"/>
          <p:cNvSpPr txBox="1">
            <a:spLocks noGrp="1"/>
          </p:cNvSpPr>
          <p:nvPr>
            <p:ph type="body" idx="1"/>
          </p:nvPr>
        </p:nvSpPr>
        <p:spPr>
          <a:xfrm>
            <a:off x="1081088" y="7042826"/>
            <a:ext cx="12580936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51" name="Google Shape;151;p40"/>
          <p:cNvSpPr>
            <a:spLocks noGrp="1"/>
          </p:cNvSpPr>
          <p:nvPr>
            <p:ph type="chart" idx="2"/>
          </p:nvPr>
        </p:nvSpPr>
        <p:spPr>
          <a:xfrm>
            <a:off x="1081088" y="2298700"/>
            <a:ext cx="7381875" cy="441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40"/>
          <p:cNvSpPr>
            <a:spLocks noGrp="1"/>
          </p:cNvSpPr>
          <p:nvPr>
            <p:ph type="chart" idx="3"/>
          </p:nvPr>
        </p:nvSpPr>
        <p:spPr>
          <a:xfrm>
            <a:off x="8874125" y="2298700"/>
            <a:ext cx="7381875" cy="441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3" name="Google Shape;153;p40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Заголовок и объект">
  <p:cSld name="15_Заголовок и объект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1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1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1"/>
          <p:cNvSpPr txBox="1">
            <a:spLocks noGrp="1"/>
          </p:cNvSpPr>
          <p:nvPr>
            <p:ph type="body" idx="1"/>
          </p:nvPr>
        </p:nvSpPr>
        <p:spPr>
          <a:xfrm>
            <a:off x="1081088" y="2298701"/>
            <a:ext cx="7381875" cy="11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58" name="Google Shape;158;p41"/>
          <p:cNvSpPr>
            <a:spLocks noGrp="1"/>
          </p:cNvSpPr>
          <p:nvPr>
            <p:ph type="chart" idx="2"/>
          </p:nvPr>
        </p:nvSpPr>
        <p:spPr>
          <a:xfrm>
            <a:off x="1081088" y="3796748"/>
            <a:ext cx="7381875" cy="469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41"/>
          <p:cNvSpPr>
            <a:spLocks noGrp="1"/>
          </p:cNvSpPr>
          <p:nvPr>
            <p:ph type="chart" idx="3"/>
          </p:nvPr>
        </p:nvSpPr>
        <p:spPr>
          <a:xfrm>
            <a:off x="8874125" y="3796748"/>
            <a:ext cx="7381875" cy="4691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" name="Google Shape;160;p41"/>
          <p:cNvSpPr txBox="1">
            <a:spLocks noGrp="1"/>
          </p:cNvSpPr>
          <p:nvPr>
            <p:ph type="body" idx="4"/>
          </p:nvPr>
        </p:nvSpPr>
        <p:spPr>
          <a:xfrm>
            <a:off x="8874125" y="2298701"/>
            <a:ext cx="7381875" cy="11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изображения и подписи">
  <p:cSld name="3 изображения и подписи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2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42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2"/>
          <p:cNvSpPr txBox="1">
            <a:spLocks noGrp="1"/>
          </p:cNvSpPr>
          <p:nvPr>
            <p:ph type="body" idx="1"/>
          </p:nvPr>
        </p:nvSpPr>
        <p:spPr>
          <a:xfrm>
            <a:off x="1081088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6" name="Google Shape;166;p42"/>
          <p:cNvSpPr txBox="1">
            <a:spLocks noGrp="1"/>
          </p:cNvSpPr>
          <p:nvPr>
            <p:ph type="body" idx="2"/>
          </p:nvPr>
        </p:nvSpPr>
        <p:spPr>
          <a:xfrm>
            <a:off x="6265863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7" name="Google Shape;167;p42"/>
          <p:cNvSpPr txBox="1">
            <a:spLocks noGrp="1"/>
          </p:cNvSpPr>
          <p:nvPr>
            <p:ph type="body" idx="3"/>
          </p:nvPr>
        </p:nvSpPr>
        <p:spPr>
          <a:xfrm>
            <a:off x="11442701" y="7042826"/>
            <a:ext cx="4814887" cy="144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168" name="Google Shape;168;p42"/>
          <p:cNvSpPr>
            <a:spLocks noGrp="1"/>
          </p:cNvSpPr>
          <p:nvPr>
            <p:ph type="pic" idx="4"/>
          </p:nvPr>
        </p:nvSpPr>
        <p:spPr>
          <a:xfrm>
            <a:off x="1081088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42"/>
          <p:cNvSpPr>
            <a:spLocks noGrp="1"/>
          </p:cNvSpPr>
          <p:nvPr>
            <p:ph type="pic" idx="5"/>
          </p:nvPr>
        </p:nvSpPr>
        <p:spPr>
          <a:xfrm>
            <a:off x="6256338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Google Shape;170;p42"/>
          <p:cNvSpPr>
            <a:spLocks noGrp="1"/>
          </p:cNvSpPr>
          <p:nvPr>
            <p:ph type="pic" idx="6"/>
          </p:nvPr>
        </p:nvSpPr>
        <p:spPr>
          <a:xfrm>
            <a:off x="11441113" y="2298700"/>
            <a:ext cx="4814887" cy="4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42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заголовком">
  <p:cSld name="Слайд с заголовком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3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4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-разделитель">
  <p:cSld name="Слайд-разделитель">
    <p:bg>
      <p:bgPr>
        <a:solidFill>
          <a:srgbClr val="001A34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 txBox="1">
            <a:spLocks noGrp="1"/>
          </p:cNvSpPr>
          <p:nvPr>
            <p:ph type="ctrTitle"/>
          </p:nvPr>
        </p:nvSpPr>
        <p:spPr>
          <a:xfrm>
            <a:off x="3663950" y="2298701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  <a:defRPr sz="66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81">
          <p15:clr>
            <a:srgbClr val="FBAE40"/>
          </p15:clr>
        </p15:guide>
        <p15:guide id="2" orient="horz" pos="291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">
  <p:cSld name="Заголовок и текст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7"/>
          <p:cNvSpPr txBox="1">
            <a:spLocks noGrp="1"/>
          </p:cNvSpPr>
          <p:nvPr>
            <p:ph type="title"/>
          </p:nvPr>
        </p:nvSpPr>
        <p:spPr>
          <a:xfrm>
            <a:off x="1081088" y="576000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7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1258093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2 объекта_1">
  <p:cSld name="Заголовок и 2 объекта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9"/>
          <p:cNvSpPr txBox="1">
            <a:spLocks noGrp="1"/>
          </p:cNvSpPr>
          <p:nvPr>
            <p:ph type="title"/>
          </p:nvPr>
        </p:nvSpPr>
        <p:spPr>
          <a:xfrm>
            <a:off x="1081088" y="576000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9"/>
          <p:cNvSpPr txBox="1">
            <a:spLocks noGrp="1"/>
          </p:cNvSpPr>
          <p:nvPr>
            <p:ph type="body" idx="1"/>
          </p:nvPr>
        </p:nvSpPr>
        <p:spPr>
          <a:xfrm>
            <a:off x="1081088" y="2298700"/>
            <a:ext cx="7381875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36" name="Google Shape;36;p29"/>
          <p:cNvSpPr txBox="1">
            <a:spLocks noGrp="1"/>
          </p:cNvSpPr>
          <p:nvPr>
            <p:ph type="body" idx="2"/>
          </p:nvPr>
        </p:nvSpPr>
        <p:spPr>
          <a:xfrm>
            <a:off x="8874125" y="2298700"/>
            <a:ext cx="7383463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37" name="Google Shape;37;p29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9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2 объекта_2">
  <p:cSld name="Заголовок и  2 объекта_2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0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0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1"/>
          </p:nvPr>
        </p:nvSpPr>
        <p:spPr>
          <a:xfrm>
            <a:off x="6256338" y="2298700"/>
            <a:ext cx="100012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dk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—"/>
              <a:defRPr>
                <a:solidFill>
                  <a:schemeClr val="dk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–"/>
              <a:defRPr>
                <a:solidFill>
                  <a:schemeClr val="dk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2"/>
          </p:nvPr>
        </p:nvSpPr>
        <p:spPr>
          <a:xfrm>
            <a:off x="1081089" y="2298700"/>
            <a:ext cx="481488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/>
          <p:nvPr/>
        </p:nvSpPr>
        <p:spPr>
          <a:xfrm>
            <a:off x="0" y="0"/>
            <a:ext cx="6256338" cy="97520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6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1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4814887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1"/>
          <p:cNvSpPr txBox="1">
            <a:spLocks noGrp="1"/>
          </p:cNvSpPr>
          <p:nvPr>
            <p:ph type="body" idx="1"/>
          </p:nvPr>
        </p:nvSpPr>
        <p:spPr>
          <a:xfrm>
            <a:off x="7553325" y="2298700"/>
            <a:ext cx="8704262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49" name="Google Shape;49;p31"/>
          <p:cNvSpPr txBox="1">
            <a:spLocks noGrp="1"/>
          </p:cNvSpPr>
          <p:nvPr>
            <p:ph type="ftr" idx="11"/>
          </p:nvPr>
        </p:nvSpPr>
        <p:spPr>
          <a:xfrm>
            <a:off x="1081089" y="8981463"/>
            <a:ext cx="3878260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2"/>
          </p:nvPr>
        </p:nvSpPr>
        <p:spPr>
          <a:xfrm>
            <a:off x="1081087" y="2298700"/>
            <a:ext cx="4814887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—"/>
              <a:defRPr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body" idx="3"/>
          </p:nvPr>
        </p:nvSpPr>
        <p:spPr>
          <a:xfrm>
            <a:off x="7556818" y="8982075"/>
            <a:ext cx="515944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612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объект">
  <p:cSld name="10_Заголовок и объект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2"/>
          <p:cNvSpPr/>
          <p:nvPr/>
        </p:nvSpPr>
        <p:spPr>
          <a:xfrm>
            <a:off x="11439727" y="0"/>
            <a:ext cx="5895975" cy="97520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6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32"/>
          <p:cNvSpPr txBox="1">
            <a:spLocks noGrp="1"/>
          </p:cNvSpPr>
          <p:nvPr>
            <p:ph type="title"/>
          </p:nvPr>
        </p:nvSpPr>
        <p:spPr>
          <a:xfrm>
            <a:off x="1081089" y="574676"/>
            <a:ext cx="9999662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ftr" idx="11"/>
          </p:nvPr>
        </p:nvSpPr>
        <p:spPr>
          <a:xfrm>
            <a:off x="1081089" y="8981463"/>
            <a:ext cx="9999662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body" idx="1"/>
          </p:nvPr>
        </p:nvSpPr>
        <p:spPr>
          <a:xfrm>
            <a:off x="12377738" y="2298699"/>
            <a:ext cx="3879850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—"/>
              <a:defRPr>
                <a:solidFill>
                  <a:schemeClr val="lt1"/>
                </a:solidFill>
              </a:defRPr>
            </a:lvl3pPr>
            <a:lvl4pPr marL="1828800" lvl="3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81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8" name="Google Shape;58;p32"/>
          <p:cNvSpPr txBox="1">
            <a:spLocks noGrp="1"/>
          </p:cNvSpPr>
          <p:nvPr>
            <p:ph type="body" idx="2"/>
          </p:nvPr>
        </p:nvSpPr>
        <p:spPr>
          <a:xfrm>
            <a:off x="1095004" y="2298699"/>
            <a:ext cx="9985746" cy="6189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59" name="Google Shape;59;p32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пиктограмм">
  <p:cSld name="6 пиктограмм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3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body" idx="1"/>
          </p:nvPr>
        </p:nvSpPr>
        <p:spPr>
          <a:xfrm>
            <a:off x="1081088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body" idx="2"/>
          </p:nvPr>
        </p:nvSpPr>
        <p:spPr>
          <a:xfrm>
            <a:off x="3663951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5" name="Google Shape;65;p33"/>
          <p:cNvSpPr>
            <a:spLocks noGrp="1"/>
          </p:cNvSpPr>
          <p:nvPr>
            <p:ph type="pic" idx="3"/>
          </p:nvPr>
        </p:nvSpPr>
        <p:spPr>
          <a:xfrm>
            <a:off x="1081087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33"/>
          <p:cNvSpPr>
            <a:spLocks noGrp="1"/>
          </p:cNvSpPr>
          <p:nvPr>
            <p:ph type="pic" idx="4"/>
          </p:nvPr>
        </p:nvSpPr>
        <p:spPr>
          <a:xfrm>
            <a:off x="3663950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33"/>
          <p:cNvSpPr txBox="1">
            <a:spLocks noGrp="1"/>
          </p:cNvSpPr>
          <p:nvPr>
            <p:ph type="body" idx="5"/>
          </p:nvPr>
        </p:nvSpPr>
        <p:spPr>
          <a:xfrm>
            <a:off x="6265904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68" name="Google Shape;68;p33"/>
          <p:cNvSpPr>
            <a:spLocks noGrp="1"/>
          </p:cNvSpPr>
          <p:nvPr>
            <p:ph type="pic" idx="6"/>
          </p:nvPr>
        </p:nvSpPr>
        <p:spPr>
          <a:xfrm>
            <a:off x="6265903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33"/>
          <p:cNvSpPr txBox="1">
            <a:spLocks noGrp="1"/>
          </p:cNvSpPr>
          <p:nvPr>
            <p:ph type="body" idx="7"/>
          </p:nvPr>
        </p:nvSpPr>
        <p:spPr>
          <a:xfrm>
            <a:off x="8867672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>
            <a:spLocks noGrp="1"/>
          </p:cNvSpPr>
          <p:nvPr>
            <p:ph type="pic" idx="8"/>
          </p:nvPr>
        </p:nvSpPr>
        <p:spPr>
          <a:xfrm>
            <a:off x="8867671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body" idx="9"/>
          </p:nvPr>
        </p:nvSpPr>
        <p:spPr>
          <a:xfrm>
            <a:off x="11448947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>
            <a:spLocks noGrp="1"/>
          </p:cNvSpPr>
          <p:nvPr>
            <p:ph type="pic" idx="13"/>
          </p:nvPr>
        </p:nvSpPr>
        <p:spPr>
          <a:xfrm>
            <a:off x="11448946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body" idx="14"/>
          </p:nvPr>
        </p:nvSpPr>
        <p:spPr>
          <a:xfrm>
            <a:off x="14044509" y="5037363"/>
            <a:ext cx="2206800" cy="305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—"/>
              <a:defRPr/>
            </a:lvl3pPr>
            <a:lvl4pPr marL="1828800" lvl="3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  <a:defRPr/>
            </a:lvl4pPr>
            <a:lvl5pPr marL="2286000" lvl="4" indent="-3429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–"/>
              <a:defRPr/>
            </a:lvl5pPr>
            <a:lvl6pPr marL="2743200" lvl="5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Char char="—"/>
              <a:defRPr/>
            </a:lvl7pPr>
            <a:lvl8pPr marL="3657600" lvl="7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  <a:defRPr/>
            </a:lvl8pPr>
            <a:lvl9pPr marL="4114800" lvl="8" indent="-3429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–"/>
              <a:defRPr/>
            </a:lvl9pPr>
          </a:lstStyle>
          <a:p>
            <a:endParaRPr/>
          </a:p>
        </p:txBody>
      </p:sp>
      <p:sp>
        <p:nvSpPr>
          <p:cNvPr id="74" name="Google Shape;74;p33"/>
          <p:cNvSpPr>
            <a:spLocks noGrp="1"/>
          </p:cNvSpPr>
          <p:nvPr>
            <p:ph type="pic" idx="15"/>
          </p:nvPr>
        </p:nvSpPr>
        <p:spPr>
          <a:xfrm>
            <a:off x="14044509" y="3619880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3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иктограммы">
  <p:cSld name="пиктограммы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4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4"/>
          <p:cNvSpPr>
            <a:spLocks noGrp="1"/>
          </p:cNvSpPr>
          <p:nvPr>
            <p:ph type="pic" idx="2"/>
          </p:nvPr>
        </p:nvSpPr>
        <p:spPr>
          <a:xfrm>
            <a:off x="1081087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34"/>
          <p:cNvSpPr>
            <a:spLocks noGrp="1"/>
          </p:cNvSpPr>
          <p:nvPr>
            <p:ph type="pic" idx="3"/>
          </p:nvPr>
        </p:nvSpPr>
        <p:spPr>
          <a:xfrm>
            <a:off x="3663950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34"/>
          <p:cNvSpPr>
            <a:spLocks noGrp="1"/>
          </p:cNvSpPr>
          <p:nvPr>
            <p:ph type="pic" idx="4"/>
          </p:nvPr>
        </p:nvSpPr>
        <p:spPr>
          <a:xfrm>
            <a:off x="6265903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34"/>
          <p:cNvSpPr>
            <a:spLocks noGrp="1"/>
          </p:cNvSpPr>
          <p:nvPr>
            <p:ph type="pic" idx="5"/>
          </p:nvPr>
        </p:nvSpPr>
        <p:spPr>
          <a:xfrm>
            <a:off x="8867671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34"/>
          <p:cNvSpPr>
            <a:spLocks noGrp="1"/>
          </p:cNvSpPr>
          <p:nvPr>
            <p:ph type="pic" idx="6"/>
          </p:nvPr>
        </p:nvSpPr>
        <p:spPr>
          <a:xfrm>
            <a:off x="11448946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34"/>
          <p:cNvSpPr>
            <a:spLocks noGrp="1"/>
          </p:cNvSpPr>
          <p:nvPr>
            <p:ph type="pic" idx="7"/>
          </p:nvPr>
        </p:nvSpPr>
        <p:spPr>
          <a:xfrm>
            <a:off x="14044509" y="2306467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34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6" name="Google Shape;86;p34"/>
          <p:cNvSpPr>
            <a:spLocks noGrp="1"/>
          </p:cNvSpPr>
          <p:nvPr>
            <p:ph type="pic" idx="8"/>
          </p:nvPr>
        </p:nvSpPr>
        <p:spPr>
          <a:xfrm>
            <a:off x="1081087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34"/>
          <p:cNvSpPr>
            <a:spLocks noGrp="1"/>
          </p:cNvSpPr>
          <p:nvPr>
            <p:ph type="pic" idx="9"/>
          </p:nvPr>
        </p:nvSpPr>
        <p:spPr>
          <a:xfrm>
            <a:off x="3663950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34"/>
          <p:cNvSpPr>
            <a:spLocks noGrp="1"/>
          </p:cNvSpPr>
          <p:nvPr>
            <p:ph type="pic" idx="13"/>
          </p:nvPr>
        </p:nvSpPr>
        <p:spPr>
          <a:xfrm>
            <a:off x="6265903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34"/>
          <p:cNvSpPr>
            <a:spLocks noGrp="1"/>
          </p:cNvSpPr>
          <p:nvPr>
            <p:ph type="pic" idx="14"/>
          </p:nvPr>
        </p:nvSpPr>
        <p:spPr>
          <a:xfrm>
            <a:off x="8867671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34"/>
          <p:cNvSpPr>
            <a:spLocks noGrp="1"/>
          </p:cNvSpPr>
          <p:nvPr>
            <p:ph type="pic" idx="15"/>
          </p:nvPr>
        </p:nvSpPr>
        <p:spPr>
          <a:xfrm>
            <a:off x="11448946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34"/>
          <p:cNvSpPr>
            <a:spLocks noGrp="1"/>
          </p:cNvSpPr>
          <p:nvPr>
            <p:ph type="pic" idx="16"/>
          </p:nvPr>
        </p:nvSpPr>
        <p:spPr>
          <a:xfrm>
            <a:off x="14044509" y="4035513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34"/>
          <p:cNvSpPr>
            <a:spLocks noGrp="1"/>
          </p:cNvSpPr>
          <p:nvPr>
            <p:ph type="pic" idx="17"/>
          </p:nvPr>
        </p:nvSpPr>
        <p:spPr>
          <a:xfrm>
            <a:off x="1081087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34"/>
          <p:cNvSpPr>
            <a:spLocks noGrp="1"/>
          </p:cNvSpPr>
          <p:nvPr>
            <p:ph type="pic" idx="18"/>
          </p:nvPr>
        </p:nvSpPr>
        <p:spPr>
          <a:xfrm>
            <a:off x="3663950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34"/>
          <p:cNvSpPr>
            <a:spLocks noGrp="1"/>
          </p:cNvSpPr>
          <p:nvPr>
            <p:ph type="pic" idx="19"/>
          </p:nvPr>
        </p:nvSpPr>
        <p:spPr>
          <a:xfrm>
            <a:off x="6265903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34"/>
          <p:cNvSpPr>
            <a:spLocks noGrp="1"/>
          </p:cNvSpPr>
          <p:nvPr>
            <p:ph type="pic" idx="20"/>
          </p:nvPr>
        </p:nvSpPr>
        <p:spPr>
          <a:xfrm>
            <a:off x="8867671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34"/>
          <p:cNvSpPr>
            <a:spLocks noGrp="1"/>
          </p:cNvSpPr>
          <p:nvPr>
            <p:ph type="pic" idx="21"/>
          </p:nvPr>
        </p:nvSpPr>
        <p:spPr>
          <a:xfrm>
            <a:off x="11448946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34"/>
          <p:cNvSpPr>
            <a:spLocks noGrp="1"/>
          </p:cNvSpPr>
          <p:nvPr>
            <p:ph type="pic" idx="22"/>
          </p:nvPr>
        </p:nvSpPr>
        <p:spPr>
          <a:xfrm>
            <a:off x="14044509" y="5764559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34"/>
          <p:cNvSpPr>
            <a:spLocks noGrp="1"/>
          </p:cNvSpPr>
          <p:nvPr>
            <p:ph type="pic" idx="23"/>
          </p:nvPr>
        </p:nvSpPr>
        <p:spPr>
          <a:xfrm>
            <a:off x="1081087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34"/>
          <p:cNvSpPr>
            <a:spLocks noGrp="1"/>
          </p:cNvSpPr>
          <p:nvPr>
            <p:ph type="pic" idx="24"/>
          </p:nvPr>
        </p:nvSpPr>
        <p:spPr>
          <a:xfrm>
            <a:off x="3663950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34"/>
          <p:cNvSpPr>
            <a:spLocks noGrp="1"/>
          </p:cNvSpPr>
          <p:nvPr>
            <p:ph type="pic" idx="25"/>
          </p:nvPr>
        </p:nvSpPr>
        <p:spPr>
          <a:xfrm>
            <a:off x="6265903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34"/>
          <p:cNvSpPr>
            <a:spLocks noGrp="1"/>
          </p:cNvSpPr>
          <p:nvPr>
            <p:ph type="pic" idx="26"/>
          </p:nvPr>
        </p:nvSpPr>
        <p:spPr>
          <a:xfrm>
            <a:off x="8867671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34"/>
          <p:cNvSpPr>
            <a:spLocks noGrp="1"/>
          </p:cNvSpPr>
          <p:nvPr>
            <p:ph type="pic" idx="27"/>
          </p:nvPr>
        </p:nvSpPr>
        <p:spPr>
          <a:xfrm>
            <a:off x="11448946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34"/>
          <p:cNvSpPr>
            <a:spLocks noGrp="1"/>
          </p:cNvSpPr>
          <p:nvPr>
            <p:ph type="pic" idx="28"/>
          </p:nvPr>
        </p:nvSpPr>
        <p:spPr>
          <a:xfrm>
            <a:off x="14044509" y="7493605"/>
            <a:ext cx="1296000" cy="9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>
            <a:spLocks noGrp="1"/>
          </p:cNvSpPr>
          <p:nvPr>
            <p:ph type="title"/>
          </p:nvPr>
        </p:nvSpPr>
        <p:spPr>
          <a:xfrm>
            <a:off x="1081088" y="574676"/>
            <a:ext cx="15176499" cy="1135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4"/>
          <p:cNvSpPr txBox="1">
            <a:spLocks noGrp="1"/>
          </p:cNvSpPr>
          <p:nvPr>
            <p:ph type="body" idx="1"/>
          </p:nvPr>
        </p:nvSpPr>
        <p:spPr>
          <a:xfrm>
            <a:off x="1080000" y="2298700"/>
            <a:ext cx="15176499" cy="6190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—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—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4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5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2">
          <p15:clr>
            <a:srgbClr val="F26B43"/>
          </p15:clr>
        </p15:guide>
        <p15:guide id="2" pos="10241">
          <p15:clr>
            <a:srgbClr val="F26B43"/>
          </p15:clr>
        </p15:guide>
        <p15:guide id="3" pos="681">
          <p15:clr>
            <a:srgbClr val="F26B43"/>
          </p15:clr>
        </p15:guide>
        <p15:guide id="4" orient="horz" pos="5347">
          <p15:clr>
            <a:srgbClr val="F26B43"/>
          </p15:clr>
        </p15:guide>
        <p15:guide id="5" orient="horz" pos="5651">
          <p15:clr>
            <a:srgbClr val="F26B43"/>
          </p15:clr>
        </p15:guide>
        <p15:guide id="6" pos="5461">
          <p15:clr>
            <a:srgbClr val="F26B43"/>
          </p15:clr>
        </p15:guide>
        <p15:guide id="7" pos="2059">
          <p15:clr>
            <a:srgbClr val="F26B43"/>
          </p15:clr>
        </p15:guide>
        <p15:guide id="8" pos="1269">
          <p15:clr>
            <a:srgbClr val="F26B43"/>
          </p15:clr>
        </p15:guide>
        <p15:guide id="9" pos="1498">
          <p15:clr>
            <a:srgbClr val="F26B43"/>
          </p15:clr>
        </p15:guide>
        <p15:guide id="10" pos="2308">
          <p15:clr>
            <a:srgbClr val="F26B43"/>
          </p15:clr>
        </p15:guide>
        <p15:guide id="11" pos="2898">
          <p15:clr>
            <a:srgbClr val="F26B43"/>
          </p15:clr>
        </p15:guide>
        <p15:guide id="12" pos="3124">
          <p15:clr>
            <a:srgbClr val="F26B43"/>
          </p15:clr>
        </p15:guide>
        <p15:guide id="13" pos="3714">
          <p15:clr>
            <a:srgbClr val="F26B43"/>
          </p15:clr>
        </p15:guide>
        <p15:guide id="14" pos="3941">
          <p15:clr>
            <a:srgbClr val="F26B43"/>
          </p15:clr>
        </p15:guide>
        <p15:guide id="15" pos="4529">
          <p15:clr>
            <a:srgbClr val="F26B43"/>
          </p15:clr>
        </p15:guide>
        <p15:guide id="16" pos="4758">
          <p15:clr>
            <a:srgbClr val="F26B43"/>
          </p15:clr>
        </p15:guide>
        <p15:guide id="17" pos="5331">
          <p15:clr>
            <a:srgbClr val="F26B43"/>
          </p15:clr>
        </p15:guide>
        <p15:guide id="18" pos="5590">
          <p15:clr>
            <a:srgbClr val="F26B43"/>
          </p15:clr>
        </p15:guide>
        <p15:guide id="19" pos="9655">
          <p15:clr>
            <a:srgbClr val="F26B43"/>
          </p15:clr>
        </p15:guide>
        <p15:guide id="20" pos="9425">
          <p15:clr>
            <a:srgbClr val="F26B43"/>
          </p15:clr>
        </p15:guide>
        <p15:guide id="21" pos="8835">
          <p15:clr>
            <a:srgbClr val="F26B43"/>
          </p15:clr>
        </p15:guide>
        <p15:guide id="22" pos="8606">
          <p15:clr>
            <a:srgbClr val="F26B43"/>
          </p15:clr>
        </p15:guide>
        <p15:guide id="23" pos="8023">
          <p15:clr>
            <a:srgbClr val="F26B43"/>
          </p15:clr>
        </p15:guide>
        <p15:guide id="24" pos="7797">
          <p15:clr>
            <a:srgbClr val="F26B43"/>
          </p15:clr>
        </p15:guide>
        <p15:guide id="25" pos="7207">
          <p15:clr>
            <a:srgbClr val="F26B43"/>
          </p15:clr>
        </p15:guide>
        <p15:guide id="26" pos="6980">
          <p15:clr>
            <a:srgbClr val="F26B43"/>
          </p15:clr>
        </p15:guide>
        <p15:guide id="27" pos="6389">
          <p15:clr>
            <a:srgbClr val="F26B43"/>
          </p15:clr>
        </p15:guide>
        <p15:guide id="28" pos="6163">
          <p15:clr>
            <a:srgbClr val="F26B43"/>
          </p15:clr>
        </p15:guide>
        <p15:guide id="29" orient="horz" pos="1077">
          <p15:clr>
            <a:srgbClr val="F26B43"/>
          </p15:clr>
        </p15:guide>
        <p15:guide id="30" orient="horz" pos="1448">
          <p15:clr>
            <a:srgbClr val="F26B43"/>
          </p15:clr>
        </p15:guide>
        <p15:guide id="31" orient="horz" pos="5861">
          <p15:clr>
            <a:srgbClr val="F26B43"/>
          </p15:clr>
        </p15:guide>
        <p15:guide id="32" pos="101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"/>
          <p:cNvSpPr txBox="1">
            <a:spLocks noGrp="1"/>
          </p:cNvSpPr>
          <p:nvPr>
            <p:ph type="ctrTitle"/>
          </p:nvPr>
        </p:nvSpPr>
        <p:spPr>
          <a:xfrm>
            <a:off x="3663950" y="2763077"/>
            <a:ext cx="11298238" cy="307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</a:pPr>
            <a:r>
              <a:rPr lang="ru-RU" dirty="0" err="1"/>
              <a:t>Python</a:t>
            </a:r>
            <a:r>
              <a:rPr lang="ru-RU" dirty="0"/>
              <a:t>. Циклы, генераторы и срезы</a:t>
            </a:r>
            <a:endParaRPr dirty="0"/>
          </a:p>
        </p:txBody>
      </p:sp>
      <p:sp>
        <p:nvSpPr>
          <p:cNvPr id="182" name="Google Shape;182;p1"/>
          <p:cNvSpPr txBox="1">
            <a:spLocks noGrp="1"/>
          </p:cNvSpPr>
          <p:nvPr>
            <p:ph type="subTitle" idx="1"/>
          </p:nvPr>
        </p:nvSpPr>
        <p:spPr>
          <a:xfrm>
            <a:off x="3733800" y="6223908"/>
            <a:ext cx="11228388" cy="137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ru-RU" dirty="0" err="1"/>
              <a:t>Якупов</a:t>
            </a:r>
            <a:r>
              <a:rPr lang="ru-RU" dirty="0"/>
              <a:t> Павел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Операции со строками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344527"/>
            <a:ext cx="13151148" cy="278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Со строками и массивами можно проводить операции их трансформирования друг в друга. Здесь мы превращаем строку в массив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4149617"/>
            <a:ext cx="12766431" cy="332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sz="3600" dirty="0">
                <a:latin typeface="JetBrains Mono Medium" panose="020B0509020102050004" pitchFamily="49" charset="0"/>
              </a:rPr>
              <a:t>str = '</a:t>
            </a:r>
            <a:r>
              <a:rPr lang="en" sz="3600" dirty="0" err="1">
                <a:latin typeface="JetBrains Mono Medium" panose="020B0509020102050004" pitchFamily="49" charset="0"/>
              </a:rPr>
              <a:t>ozon</a:t>
            </a:r>
            <a:r>
              <a:rPr lang="en" sz="3600" dirty="0">
                <a:latin typeface="JetBrains Mono Medium" panose="020B0509020102050004" pitchFamily="49" charset="0"/>
              </a:rPr>
              <a:t> is the best company'</a:t>
            </a:r>
          </a:p>
          <a:p>
            <a:pPr>
              <a:lnSpc>
                <a:spcPct val="150000"/>
              </a:lnSpc>
            </a:pPr>
            <a:r>
              <a:rPr lang="en" sz="3600" dirty="0" err="1">
                <a:latin typeface="JetBrains Mono Medium" panose="020B0509020102050004" pitchFamily="49" charset="0"/>
              </a:rPr>
              <a:t>arr</a:t>
            </a:r>
            <a:r>
              <a:rPr lang="en" sz="3600" dirty="0">
                <a:latin typeface="JetBrains Mono Medium" panose="020B0509020102050004" pitchFamily="49" charset="0"/>
              </a:rPr>
              <a:t> = </a:t>
            </a:r>
            <a:r>
              <a:rPr lang="en" sz="3600" dirty="0" err="1">
                <a:latin typeface="JetBrains Mono Medium" panose="020B0509020102050004" pitchFamily="49" charset="0"/>
              </a:rPr>
              <a:t>str.split</a:t>
            </a:r>
            <a:r>
              <a:rPr lang="en" sz="3600" dirty="0">
                <a:latin typeface="JetBrains Mono Medium" panose="020B05090201020500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" sz="3600" dirty="0">
                <a:latin typeface="JetBrains Mono Medium" panose="020B0509020102050004" pitchFamily="49" charset="0"/>
              </a:rPr>
              <a:t>print(</a:t>
            </a:r>
            <a:r>
              <a:rPr lang="en" sz="3600" dirty="0" err="1">
                <a:latin typeface="JetBrains Mono Medium" panose="020B0509020102050004" pitchFamily="49" charset="0"/>
              </a:rPr>
              <a:t>arr</a:t>
            </a:r>
            <a:r>
              <a:rPr lang="en" sz="3600" dirty="0">
                <a:latin typeface="JetBrains Mono Medium" panose="020B05090201020500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" sz="3600" dirty="0">
                <a:latin typeface="JetBrains Mono Medium" panose="020B0509020102050004" pitchFamily="49" charset="0"/>
              </a:rPr>
              <a:t>#['</a:t>
            </a:r>
            <a:r>
              <a:rPr lang="en" sz="3600" dirty="0" err="1">
                <a:latin typeface="JetBrains Mono Medium" panose="020B0509020102050004" pitchFamily="49" charset="0"/>
              </a:rPr>
              <a:t>ozon</a:t>
            </a:r>
            <a:r>
              <a:rPr lang="en" sz="3600" dirty="0">
                <a:latin typeface="JetBrains Mono Medium" panose="020B0509020102050004" pitchFamily="49" charset="0"/>
              </a:rPr>
              <a:t>', 'is', 'the', 'best', 'company']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FEB350F-0302-1544-80F1-03FEF40AE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661067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96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Операции со строками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869517"/>
            <a:ext cx="13151148" cy="2780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Посмотрим на другие полезные методы, которые у нас есть в строках. К примеру, у нас есть методы, которые проверяют, на какие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символы у нас заканчивается и начинается строка. </a:t>
            </a:r>
            <a:endParaRPr dirty="0">
              <a:latin typeface="GT Eesti Pro Display Light" pitchFamily="2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039BAA5-DEC3-BB42-BCC8-CD7C93ABA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CCE9D1-F453-7841-8252-2BAFAFAB3AF2}"/>
              </a:ext>
            </a:extLst>
          </p:cNvPr>
          <p:cNvSpPr txBox="1"/>
          <p:nvPr/>
        </p:nvSpPr>
        <p:spPr>
          <a:xfrm>
            <a:off x="2198077" y="4845904"/>
            <a:ext cx="12784015" cy="2969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stroka.startswith</a:t>
            </a:r>
            <a:r>
              <a:rPr lang="en-US" sz="3200" dirty="0">
                <a:latin typeface="JetBrains Mono Medium" panose="020B0509020102050004" pitchFamily="49" charset="0"/>
              </a:rPr>
              <a:t>(str) – </a:t>
            </a:r>
            <a:r>
              <a:rPr lang="ru-RU" sz="3200" dirty="0">
                <a:latin typeface="JetBrains Mono Medium" panose="020B0509020102050004" pitchFamily="49" charset="0"/>
              </a:rPr>
              <a:t>начинается ли строка с символов </a:t>
            </a:r>
            <a:r>
              <a:rPr lang="en-US" sz="3200" dirty="0">
                <a:latin typeface="JetBrains Mono Medium" panose="020B0509020102050004" pitchFamily="49" charset="0"/>
              </a:rPr>
              <a:t>str</a:t>
            </a:r>
          </a:p>
          <a:p>
            <a:pPr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stroka.endswith</a:t>
            </a:r>
            <a:r>
              <a:rPr lang="en-US" sz="3200" dirty="0">
                <a:latin typeface="JetBrains Mono Medium" panose="020B0509020102050004" pitchFamily="49" charset="0"/>
              </a:rPr>
              <a:t>(str) – </a:t>
            </a:r>
            <a:r>
              <a:rPr lang="ru-RU" sz="3200" dirty="0">
                <a:latin typeface="JetBrains Mono Medium" panose="020B0509020102050004" pitchFamily="49" charset="0"/>
              </a:rPr>
              <a:t>заканчивается ли строка символами </a:t>
            </a:r>
            <a:r>
              <a:rPr lang="en-US" sz="3200" dirty="0">
                <a:latin typeface="JetBrains Mono Medium" panose="020B0509020102050004" pitchFamily="49" charset="0"/>
              </a:rPr>
              <a:t>str</a:t>
            </a:r>
            <a:endParaRPr lang="ru-RU" sz="32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650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1D5FB7-8A3A-204D-A84A-3D93EE9DAD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Генераторы и срезы</a:t>
            </a:r>
          </a:p>
        </p:txBody>
      </p:sp>
    </p:spTree>
    <p:extLst>
      <p:ext uri="{BB962C8B-B14F-4D97-AF65-F5344CB8AC3E}">
        <p14:creationId xmlns:p14="http://schemas.microsoft.com/office/powerpoint/2010/main" val="2866785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Создание числовых списков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75842"/>
            <a:ext cx="13151148" cy="3634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Мы уже с вами посмотрели, как с помощью конструкций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for … range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можно выводить список цифр или элементы списка. Однако кроме того, его можно применять и для генерации массива чисел. Для этого нужно использовать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list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5359879"/>
            <a:ext cx="12766431" cy="332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sz="3600" dirty="0">
                <a:latin typeface="JetBrains Mono Medium" panose="020B0509020102050004" pitchFamily="49" charset="0"/>
              </a:rPr>
              <a:t>numbers = list(range(1,14))</a:t>
            </a:r>
          </a:p>
          <a:p>
            <a:pPr>
              <a:lnSpc>
                <a:spcPct val="150000"/>
              </a:lnSpc>
            </a:pPr>
            <a:r>
              <a:rPr lang="en" sz="3600" dirty="0">
                <a:latin typeface="JetBrains Mono Medium" panose="020B0509020102050004" pitchFamily="49" charset="0"/>
              </a:rPr>
              <a:t>print(numbers)</a:t>
            </a:r>
          </a:p>
          <a:p>
            <a:pPr>
              <a:lnSpc>
                <a:spcPct val="150000"/>
              </a:lnSpc>
            </a:pPr>
            <a:r>
              <a:rPr lang="en" sz="3600" dirty="0">
                <a:latin typeface="JetBrains Mono Medium" panose="020B0509020102050004" pitchFamily="49" charset="0"/>
              </a:rPr>
              <a:t>#</a:t>
            </a:r>
            <a:r>
              <a:rPr lang="ru-RU" sz="3600" dirty="0">
                <a:latin typeface="JetBrains Mono Medium" panose="020B0509020102050004" pitchFamily="49" charset="0"/>
              </a:rPr>
              <a:t>создастся массив от 1 до 14</a:t>
            </a:r>
            <a:endParaRPr lang="en" sz="3600" dirty="0">
              <a:latin typeface="JetBrains Mono Medium" panose="020B0509020102050004" pitchFamily="49" charset="0"/>
            </a:endParaRPr>
          </a:p>
          <a:p>
            <a:pPr>
              <a:lnSpc>
                <a:spcPct val="150000"/>
              </a:lnSpc>
            </a:pPr>
            <a:endParaRPr lang="ru-RU" sz="3600" dirty="0">
              <a:latin typeface="JetBrains Mono Medium" panose="020B0509020102050004" pitchFamily="49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21A3D2E-A6EB-424B-A31F-0970F09A3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367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Создание числовых списков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14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2038490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Можно также создавать массивы с тем шагом, с которым только пожелаете: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285327" y="4419630"/>
            <a:ext cx="12766431" cy="2498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 err="1">
                <a:latin typeface="JetBrains Mono Medium" panose="020B0509020102050004" pitchFamily="49" charset="0"/>
              </a:rPr>
              <a:t>even_numbers</a:t>
            </a:r>
            <a:r>
              <a:rPr lang="en-US" sz="3600" dirty="0">
                <a:latin typeface="JetBrains Mono Medium" panose="020B0509020102050004" pitchFamily="49" charset="0"/>
              </a:rPr>
              <a:t> = list(range(2, 20, 2))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JetBrains Mono Medium" panose="020B0509020102050004" pitchFamily="49" charset="0"/>
              </a:rPr>
              <a:t>print(</a:t>
            </a:r>
            <a:r>
              <a:rPr lang="en-US" sz="3600" dirty="0" err="1">
                <a:latin typeface="JetBrains Mono Medium" panose="020B0509020102050004" pitchFamily="49" charset="0"/>
              </a:rPr>
              <a:t>even_numbers</a:t>
            </a:r>
            <a:r>
              <a:rPr lang="en-US" sz="3600" dirty="0">
                <a:latin typeface="JetBrains Mono Medium" panose="020B05090201020500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JetBrains Mono Medium" panose="020B0509020102050004" pitchFamily="49" charset="0"/>
              </a:rPr>
              <a:t># </a:t>
            </a:r>
            <a:r>
              <a:rPr lang="ru-RU" sz="3600" dirty="0">
                <a:latin typeface="JetBrains Mono Medium" panose="020B0509020102050004" pitchFamily="49" charset="0"/>
              </a:rPr>
              <a:t>выведется [2, 4, 6, 8, 10, 12, 14, 16, 18]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21A3D2E-A6EB-424B-A31F-0970F09A3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504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Генераторы списков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15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425884"/>
            <a:ext cx="13151148" cy="44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Кроме этого, списки еще можно создавать с помощью генератора. Генератор объединяет цикл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for 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и создание новых элементов в одну строку и автоматически добавляет к списку новые элементы. Это непростая конструкция, но периодически она встречается: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5914393"/>
            <a:ext cx="12766431" cy="1667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sz="3600" dirty="0">
                <a:latin typeface="JetBrains Mono Medium" panose="020B0509020102050004" pitchFamily="49" charset="0"/>
              </a:rPr>
              <a:t>cube = [value**3 for value in range(1,10)] </a:t>
            </a:r>
          </a:p>
          <a:p>
            <a:pPr>
              <a:lnSpc>
                <a:spcPct val="150000"/>
              </a:lnSpc>
            </a:pPr>
            <a:r>
              <a:rPr lang="en" sz="3600" dirty="0">
                <a:latin typeface="JetBrains Mono Medium" panose="020B0509020102050004" pitchFamily="49" charset="0"/>
              </a:rPr>
              <a:t>print(cube)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30570FE-994F-074B-B516-7099CF166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5188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Полезные методы работы с списками: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2411046"/>
            <a:ext cx="13151148" cy="4373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latin typeface="JetBrains Mono Medium" panose="020B0509020102050004" pitchFamily="49" charset="0"/>
              </a:rPr>
              <a:t>len</a:t>
            </a:r>
            <a:r>
              <a:rPr lang="en-US" sz="3600" dirty="0">
                <a:latin typeface="JetBrains Mono Medium" panose="020B0509020102050004" pitchFamily="49" charset="0"/>
              </a:rPr>
              <a:t>(cars) - </a:t>
            </a:r>
            <a:r>
              <a:rPr lang="ru-RU" sz="3600" dirty="0">
                <a:latin typeface="JetBrains Mono Medium" panose="020B0509020102050004" pitchFamily="49" charset="0"/>
              </a:rPr>
              <a:t>возвращает длину массива</a:t>
            </a:r>
            <a:endParaRPr lang="en-US" sz="3600" dirty="0">
              <a:latin typeface="JetBrains Mono Medium" panose="020B0509020102050004" pitchFamily="49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JetBrains Mono Medium" panose="020B0509020102050004" pitchFamily="49" charset="0"/>
              </a:rPr>
              <a:t>max(cars) – </a:t>
            </a:r>
            <a:r>
              <a:rPr lang="ru-RU" sz="3600" dirty="0">
                <a:latin typeface="JetBrains Mono Medium" panose="020B0509020102050004" pitchFamily="49" charset="0"/>
              </a:rPr>
              <a:t>возвращает самое большое значение в массиве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JetBrains Mono Medium" panose="020B0509020102050004" pitchFamily="49" charset="0"/>
              </a:rPr>
              <a:t>min(cars) – </a:t>
            </a:r>
            <a:r>
              <a:rPr lang="ru-RU" sz="3600" dirty="0">
                <a:latin typeface="JetBrains Mono Medium" panose="020B0509020102050004" pitchFamily="49" charset="0"/>
              </a:rPr>
              <a:t>возвращает самое маленькое значение в массиве</a:t>
            </a:r>
            <a:endParaRPr sz="3600" dirty="0">
              <a:latin typeface="JetBrains Mono Medium" panose="020B0509020102050004" pitchFamily="49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67D53D7-277B-B943-80AB-798513012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364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9F1F22-C2EA-404F-8371-4F377BB0D7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Срезы</a:t>
            </a:r>
          </a:p>
        </p:txBody>
      </p:sp>
    </p:spTree>
    <p:extLst>
      <p:ext uri="{BB962C8B-B14F-4D97-AF65-F5344CB8AC3E}">
        <p14:creationId xmlns:p14="http://schemas.microsoft.com/office/powerpoint/2010/main" val="1457174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Работа со срезами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18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390435" y="1722038"/>
            <a:ext cx="13151148" cy="2495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Списки невероятно полезны, но вот что делать, если мы хотим только часть списка? Для этого нам нужно использовать синтаксис срезов, который позволяют «отрезать» те кусочки списков, которые нам могут нужны: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390435" y="4610805"/>
            <a:ext cx="127664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3600" dirty="0">
                <a:latin typeface="JetBrains Mono Medium" panose="020B0509020102050004" pitchFamily="49" charset="0"/>
              </a:rPr>
              <a:t>cars = ['</a:t>
            </a:r>
            <a:r>
              <a:rPr lang="en" sz="3600" dirty="0" err="1">
                <a:latin typeface="JetBrains Mono Medium" panose="020B0509020102050004" pitchFamily="49" charset="0"/>
              </a:rPr>
              <a:t>volvo</a:t>
            </a:r>
            <a:r>
              <a:rPr lang="en" sz="3600" dirty="0">
                <a:latin typeface="JetBrains Mono Medium" panose="020B0509020102050004" pitchFamily="49" charset="0"/>
              </a:rPr>
              <a:t>', '</a:t>
            </a:r>
            <a:r>
              <a:rPr lang="en" sz="3600" dirty="0" err="1">
                <a:latin typeface="JetBrains Mono Medium" panose="020B0509020102050004" pitchFamily="49" charset="0"/>
              </a:rPr>
              <a:t>citroen</a:t>
            </a:r>
            <a:r>
              <a:rPr lang="en" sz="3600" dirty="0">
                <a:latin typeface="JetBrains Mono Medium" panose="020B0509020102050004" pitchFamily="49" charset="0"/>
              </a:rPr>
              <a:t>', '</a:t>
            </a:r>
            <a:r>
              <a:rPr lang="en" sz="3600" dirty="0" err="1">
                <a:latin typeface="JetBrains Mono Medium" panose="020B0509020102050004" pitchFamily="49" charset="0"/>
              </a:rPr>
              <a:t>nissan</a:t>
            </a:r>
            <a:r>
              <a:rPr lang="en" sz="3600" dirty="0">
                <a:latin typeface="JetBrains Mono Medium" panose="020B0509020102050004" pitchFamily="49" charset="0"/>
              </a:rPr>
              <a:t>', 'ford', '</a:t>
            </a:r>
            <a:r>
              <a:rPr lang="en" sz="3600" dirty="0" err="1">
                <a:latin typeface="JetBrains Mono Medium" panose="020B0509020102050004" pitchFamily="49" charset="0"/>
              </a:rPr>
              <a:t>jigul</a:t>
            </a:r>
            <a:r>
              <a:rPr lang="en" sz="3600" dirty="0">
                <a:latin typeface="JetBrains Mono Medium" panose="020B0509020102050004" pitchFamily="49" charset="0"/>
              </a:rPr>
              <a:t>'] </a:t>
            </a:r>
          </a:p>
          <a:p>
            <a:r>
              <a:rPr lang="en" sz="3600" dirty="0">
                <a:latin typeface="JetBrains Mono Medium" panose="020B0509020102050004" pitchFamily="49" charset="0"/>
              </a:rPr>
              <a:t>print(cars[0:3]) </a:t>
            </a:r>
          </a:p>
          <a:p>
            <a:r>
              <a:rPr lang="en" sz="3600" dirty="0">
                <a:latin typeface="JetBrains Mono Medium" panose="020B0509020102050004" pitchFamily="49" charset="0"/>
              </a:rPr>
              <a:t>#</a:t>
            </a:r>
            <a:r>
              <a:rPr lang="ru-RU" sz="3600" dirty="0">
                <a:latin typeface="JetBrains Mono Medium" panose="020B0509020102050004" pitchFamily="49" charset="0"/>
              </a:rPr>
              <a:t>выведем первые три элемента</a:t>
            </a:r>
            <a:br>
              <a:rPr lang="en" sz="3600" dirty="0">
                <a:latin typeface="JetBrains Mono Medium" panose="020B0509020102050004" pitchFamily="49" charset="0"/>
              </a:rPr>
            </a:br>
            <a:r>
              <a:rPr lang="en" sz="3600" dirty="0">
                <a:latin typeface="JetBrains Mono Medium" panose="020B0509020102050004" pitchFamily="49" charset="0"/>
              </a:rPr>
              <a:t>['</a:t>
            </a:r>
            <a:r>
              <a:rPr lang="en" sz="3600" dirty="0" err="1">
                <a:latin typeface="JetBrains Mono Medium" panose="020B0509020102050004" pitchFamily="49" charset="0"/>
              </a:rPr>
              <a:t>volvo</a:t>
            </a:r>
            <a:r>
              <a:rPr lang="en" sz="3600" dirty="0">
                <a:latin typeface="JetBrains Mono Medium" panose="020B0509020102050004" pitchFamily="49" charset="0"/>
              </a:rPr>
              <a:t>', '</a:t>
            </a:r>
            <a:r>
              <a:rPr lang="en" sz="3600" dirty="0" err="1">
                <a:latin typeface="JetBrains Mono Medium" panose="020B0509020102050004" pitchFamily="49" charset="0"/>
              </a:rPr>
              <a:t>citroen</a:t>
            </a:r>
            <a:r>
              <a:rPr lang="en" sz="3600" dirty="0">
                <a:latin typeface="JetBrains Mono Medium" panose="020B0509020102050004" pitchFamily="49" charset="0"/>
              </a:rPr>
              <a:t>', '</a:t>
            </a:r>
            <a:r>
              <a:rPr lang="en" sz="3600" dirty="0" err="1">
                <a:latin typeface="JetBrains Mono Medium" panose="020B0509020102050004" pitchFamily="49" charset="0"/>
              </a:rPr>
              <a:t>nissan</a:t>
            </a:r>
            <a:r>
              <a:rPr lang="en" sz="3600" dirty="0">
                <a:latin typeface="JetBrains Mono Medium" panose="020B0509020102050004" pitchFamily="49" charset="0"/>
              </a:rPr>
              <a:t>']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CF42BEF-E85B-7247-B8DF-4249EA1D4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926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Работа со срезами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19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2461846"/>
            <a:ext cx="13151148" cy="135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Синтаксис срезов невероятно гибок, приведем некоторые из методов, как они могут использоваться: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4294065"/>
            <a:ext cx="127664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JetBrains Mono Medium" panose="020B0509020102050004" pitchFamily="49" charset="0"/>
              </a:rPr>
              <a:t>cars[:4] –</a:t>
            </a:r>
            <a:r>
              <a:rPr lang="ru-RU" sz="3600" dirty="0">
                <a:latin typeface="JetBrains Mono Medium" panose="020B0509020102050004" pitchFamily="49" charset="0"/>
              </a:rPr>
              <a:t>вывести с первого по 4 элемент не включая</a:t>
            </a:r>
          </a:p>
          <a:p>
            <a:r>
              <a:rPr lang="en-US" sz="3600" dirty="0">
                <a:latin typeface="JetBrains Mono Medium" panose="020B0509020102050004" pitchFamily="49" charset="0"/>
              </a:rPr>
              <a:t>cars[2:] – </a:t>
            </a:r>
            <a:r>
              <a:rPr lang="ru-RU" sz="3600" dirty="0">
                <a:latin typeface="JetBrains Mono Medium" panose="020B0509020102050004" pitchFamily="49" charset="0"/>
              </a:rPr>
              <a:t>вывести все элементы списка, кроме первых двух</a:t>
            </a:r>
          </a:p>
          <a:p>
            <a:r>
              <a:rPr lang="en-US" sz="3600" dirty="0">
                <a:latin typeface="JetBrains Mono Medium" panose="020B0509020102050004" pitchFamily="49" charset="0"/>
              </a:rPr>
              <a:t>cars[-2:] – </a:t>
            </a:r>
            <a:r>
              <a:rPr lang="ru-RU" sz="3600" dirty="0">
                <a:latin typeface="JetBrains Mono Medium" panose="020B0509020102050004" pitchFamily="49" charset="0"/>
              </a:rPr>
              <a:t>вывести последних два элемента</a:t>
            </a:r>
            <a:endParaRPr lang="en" sz="3600" dirty="0">
              <a:latin typeface="JetBrains Mono Medium" panose="020B0509020102050004" pitchFamily="49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343A3FD-962F-5F44-9A68-46B0C864C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2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"/>
          <p:cNvSpPr txBox="1">
            <a:spLocks noGrp="1"/>
          </p:cNvSpPr>
          <p:nvPr>
            <p:ph type="ctrTitle"/>
          </p:nvPr>
        </p:nvSpPr>
        <p:spPr>
          <a:xfrm>
            <a:off x="3663950" y="2316286"/>
            <a:ext cx="11298238" cy="353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</a:pPr>
            <a:r>
              <a:rPr lang="en-US" dirty="0"/>
              <a:t>While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Работа со срезами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20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71044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Кроме того, срезы это прекрасный способ полностью скопировать данные. Здесь стоит поговорить о передаче по ссылке/дублировании содержания списка: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4294065"/>
            <a:ext cx="127664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3600" dirty="0">
                <a:latin typeface="JetBrains Mono Medium" panose="020B0509020102050004" pitchFamily="49" charset="0"/>
              </a:rPr>
              <a:t>cars = ['</a:t>
            </a:r>
            <a:r>
              <a:rPr lang="en" sz="3600" dirty="0" err="1">
                <a:latin typeface="JetBrains Mono Medium" panose="020B0509020102050004" pitchFamily="49" charset="0"/>
              </a:rPr>
              <a:t>volvo</a:t>
            </a:r>
            <a:r>
              <a:rPr lang="en" sz="3600" dirty="0">
                <a:latin typeface="JetBrains Mono Medium" panose="020B0509020102050004" pitchFamily="49" charset="0"/>
              </a:rPr>
              <a:t>', '</a:t>
            </a:r>
            <a:r>
              <a:rPr lang="en" sz="3600" dirty="0" err="1">
                <a:latin typeface="JetBrains Mono Medium" panose="020B0509020102050004" pitchFamily="49" charset="0"/>
              </a:rPr>
              <a:t>citroen</a:t>
            </a:r>
            <a:r>
              <a:rPr lang="en" sz="3600" dirty="0">
                <a:latin typeface="JetBrains Mono Medium" panose="020B0509020102050004" pitchFamily="49" charset="0"/>
              </a:rPr>
              <a:t>', '</a:t>
            </a:r>
            <a:r>
              <a:rPr lang="en" sz="3600" dirty="0" err="1">
                <a:latin typeface="JetBrains Mono Medium" panose="020B0509020102050004" pitchFamily="49" charset="0"/>
              </a:rPr>
              <a:t>nissan</a:t>
            </a:r>
            <a:r>
              <a:rPr lang="en" sz="3600" dirty="0">
                <a:latin typeface="JetBrains Mono Medium" panose="020B0509020102050004" pitchFamily="49" charset="0"/>
              </a:rPr>
              <a:t>', 'ford', '</a:t>
            </a:r>
            <a:r>
              <a:rPr lang="en" sz="3600" dirty="0" err="1">
                <a:latin typeface="JetBrains Mono Medium" panose="020B0509020102050004" pitchFamily="49" charset="0"/>
              </a:rPr>
              <a:t>jigul</a:t>
            </a:r>
            <a:r>
              <a:rPr lang="en" sz="3600" dirty="0">
                <a:latin typeface="JetBrains Mono Medium" panose="020B0509020102050004" pitchFamily="49" charset="0"/>
              </a:rPr>
              <a:t>’] </a:t>
            </a:r>
            <a:endParaRPr lang="ru-RU" sz="3600" dirty="0">
              <a:latin typeface="JetBrains Mono Medium" panose="020B0509020102050004" pitchFamily="49" charset="0"/>
            </a:endParaRPr>
          </a:p>
          <a:p>
            <a:r>
              <a:rPr lang="en-US" sz="3600" dirty="0" err="1">
                <a:latin typeface="JetBrains Mono Medium" panose="020B0509020102050004" pitchFamily="49" charset="0"/>
              </a:rPr>
              <a:t>new_cars</a:t>
            </a:r>
            <a:r>
              <a:rPr lang="en-US" sz="3600" dirty="0">
                <a:latin typeface="JetBrains Mono Medium" panose="020B0509020102050004" pitchFamily="49" charset="0"/>
              </a:rPr>
              <a:t> = cars #</a:t>
            </a:r>
            <a:r>
              <a:rPr lang="ru-RU" sz="3600" dirty="0">
                <a:latin typeface="JetBrains Mono Medium" panose="020B0509020102050004" pitchFamily="49" charset="0"/>
              </a:rPr>
              <a:t>здесь у нас происходит копирование по ссылке</a:t>
            </a:r>
          </a:p>
          <a:p>
            <a:r>
              <a:rPr lang="en-US" sz="3600" dirty="0" err="1">
                <a:latin typeface="JetBrains Mono Medium" panose="020B0509020102050004" pitchFamily="49" charset="0"/>
              </a:rPr>
              <a:t>new_cars.append</a:t>
            </a:r>
            <a:r>
              <a:rPr lang="en-US" sz="3600" dirty="0">
                <a:latin typeface="JetBrains Mono Medium" panose="020B0509020102050004" pitchFamily="49" charset="0"/>
              </a:rPr>
              <a:t>(</a:t>
            </a:r>
            <a:r>
              <a:rPr lang="en" sz="3600" dirty="0">
                <a:latin typeface="JetBrains Mono Medium" panose="020B0509020102050004" pitchFamily="49" charset="0"/>
              </a:rPr>
              <a:t>‘</a:t>
            </a:r>
            <a:r>
              <a:rPr lang="en-US" sz="3600" dirty="0" err="1">
                <a:latin typeface="JetBrains Mono Medium" panose="020B0509020102050004" pitchFamily="49" charset="0"/>
              </a:rPr>
              <a:t>shevrole</a:t>
            </a:r>
            <a:r>
              <a:rPr lang="en" sz="3600" dirty="0">
                <a:latin typeface="JetBrains Mono Medium" panose="020B0509020102050004" pitchFamily="49" charset="0"/>
              </a:rPr>
              <a:t>’)</a:t>
            </a:r>
          </a:p>
          <a:p>
            <a:r>
              <a:rPr lang="en" sz="3600" dirty="0">
                <a:latin typeface="JetBrains Mono Medium" panose="020B0509020102050004" pitchFamily="49" charset="0"/>
              </a:rPr>
              <a:t>print(</a:t>
            </a:r>
            <a:r>
              <a:rPr lang="en" sz="3600" dirty="0" err="1">
                <a:latin typeface="JetBrains Mono Medium" panose="020B0509020102050004" pitchFamily="49" charset="0"/>
              </a:rPr>
              <a:t>new_cars</a:t>
            </a:r>
            <a:r>
              <a:rPr lang="en" sz="3600" dirty="0">
                <a:latin typeface="JetBrains Mono Medium" panose="020B0509020102050004" pitchFamily="49" charset="0"/>
              </a:rPr>
              <a:t>)</a:t>
            </a:r>
          </a:p>
          <a:p>
            <a:r>
              <a:rPr lang="en-US" sz="3600" dirty="0">
                <a:latin typeface="JetBrains Mono Medium" panose="020B0509020102050004" pitchFamily="49" charset="0"/>
              </a:rPr>
              <a:t># </a:t>
            </a:r>
            <a:r>
              <a:rPr lang="ru-RU" sz="3600" dirty="0">
                <a:latin typeface="JetBrains Mono Medium" panose="020B0509020102050004" pitchFamily="49" charset="0"/>
              </a:rPr>
              <a:t>но чему сейчас равен </a:t>
            </a:r>
            <a:r>
              <a:rPr lang="en-US" sz="3600" dirty="0">
                <a:latin typeface="JetBrains Mono Medium" panose="020B0509020102050004" pitchFamily="49" charset="0"/>
              </a:rPr>
              <a:t>cars?</a:t>
            </a:r>
            <a:endParaRPr lang="ru-RU" sz="3600" dirty="0">
              <a:latin typeface="JetBrains Mono Medium" panose="020B0509020102050004" pitchFamily="49" charset="0"/>
            </a:endParaRPr>
          </a:p>
          <a:p>
            <a:endParaRPr lang="en" sz="3600" dirty="0">
              <a:latin typeface="JetBrains Mono Medium" panose="020B0509020102050004" pitchFamily="49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333697D-C8DE-6647-9C1B-4D7103A76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599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Работа со срезами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21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71044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Здесь же у нас продемонстрирован способ работы со срезами: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3568409"/>
            <a:ext cx="12766431" cy="332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latin typeface="JetBrains Mono Medium" panose="020B0509020102050004" pitchFamily="49" charset="0"/>
              </a:rPr>
              <a:t>new_cars2 = cars[:]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latin typeface="JetBrains Mono Medium" panose="020B0509020102050004" pitchFamily="49" charset="0"/>
              </a:rPr>
              <a:t>new_cars2.append(’</a:t>
            </a:r>
            <a:r>
              <a:rPr lang="en-US" sz="3600" dirty="0" err="1">
                <a:latin typeface="JetBrains Mono Medium" panose="020B0509020102050004" pitchFamily="49" charset="0"/>
              </a:rPr>
              <a:t>ferarri</a:t>
            </a:r>
            <a:r>
              <a:rPr lang="en-US" sz="3600" dirty="0">
                <a:latin typeface="JetBrains Mono Medium" panose="020B0509020102050004" pitchFamily="49" charset="0"/>
              </a:rPr>
              <a:t>’)</a:t>
            </a:r>
            <a:endParaRPr lang="ru-RU" sz="3600" dirty="0">
              <a:latin typeface="JetBrains Mono Medium" panose="020B05090201020500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3600" dirty="0">
                <a:latin typeface="JetBrains Mono Medium" panose="020B0509020102050004" pitchFamily="49" charset="0"/>
              </a:rPr>
              <a:t>#</a:t>
            </a:r>
            <a:r>
              <a:rPr lang="ru-RU" sz="3600" dirty="0">
                <a:latin typeface="JetBrains Mono Medium" panose="020B0509020102050004" pitchFamily="49" charset="0"/>
              </a:rPr>
              <a:t>однако теперь у нас происходит дублирование массива, а не передача по ссылке</a:t>
            </a:r>
            <a:endParaRPr lang="en-US" sz="3600" dirty="0">
              <a:latin typeface="JetBrains Mono Medium" panose="020B0509020102050004" pitchFamily="49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95F78B-BF7B-3A4C-B415-CB895EA83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35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3D64C-220C-9E41-9892-717F824BA9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Условные логические конструкции</a:t>
            </a:r>
          </a:p>
        </p:txBody>
      </p:sp>
    </p:spTree>
    <p:extLst>
      <p:ext uri="{BB962C8B-B14F-4D97-AF65-F5344CB8AC3E}">
        <p14:creationId xmlns:p14="http://schemas.microsoft.com/office/powerpoint/2010/main" val="4110248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Условные конструкции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71044"/>
            <a:ext cx="13151148" cy="3634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  помощью логических конструкций можно выстраивать множество полезные конструкций:  проверять, авторизирован ли пользователь на ресурсе, не слишком ли большой файл он загружает, и т.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д.</a:t>
            </a:r>
            <a:endParaRPr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95F78B-BF7B-3A4C-B415-CB895EA83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78AE49-1D77-9648-9BA5-BCFDBE557209}"/>
              </a:ext>
            </a:extLst>
          </p:cNvPr>
          <p:cNvSpPr txBox="1"/>
          <p:nvPr/>
        </p:nvSpPr>
        <p:spPr>
          <a:xfrm>
            <a:off x="2198077" y="5558192"/>
            <a:ext cx="1200899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JetBrains Mono Medium" panose="020B0509020102050004" pitchFamily="49" charset="0"/>
              </a:rPr>
              <a:t>ЕСЛИ ПОЛЬЗОВАТЕЛЬ АВТОРИЗОВАН:</a:t>
            </a:r>
          </a:p>
          <a:p>
            <a:r>
              <a:rPr lang="ru-RU" sz="3200" dirty="0">
                <a:latin typeface="JetBrains Mono Medium" panose="020B0509020102050004" pitchFamily="49" charset="0"/>
              </a:rPr>
              <a:t>	ПОКАЗАТЬ ЕМУ ЕГО СТРАНИЦУ</a:t>
            </a:r>
          </a:p>
          <a:p>
            <a:r>
              <a:rPr lang="ru-RU" sz="3200" dirty="0">
                <a:latin typeface="JetBrains Mono Medium" panose="020B0509020102050004" pitchFamily="49" charset="0"/>
              </a:rPr>
              <a:t>В ДРУГОМ СЛУЧАЕ:</a:t>
            </a:r>
          </a:p>
          <a:p>
            <a:r>
              <a:rPr lang="ru-RU" sz="3200" dirty="0">
                <a:latin typeface="JetBrains Mono Medium" panose="020B0509020102050004" pitchFamily="49" charset="0"/>
              </a:rPr>
              <a:t>	ПРЕДЛОЖИТЬ ЗАРЕГЕСТРИРОВАТЬСЯ</a:t>
            </a:r>
          </a:p>
        </p:txBody>
      </p:sp>
    </p:spTree>
    <p:extLst>
      <p:ext uri="{BB962C8B-B14F-4D97-AF65-F5344CB8AC3E}">
        <p14:creationId xmlns:p14="http://schemas.microsoft.com/office/powerpoint/2010/main" val="39096919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Условные конструкции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24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71044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Для того, чтобы какая-то из логических конструкций выполнилось, нам нужно, чтобы условие вернуло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true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 </a:t>
            </a:r>
            <a:endParaRPr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95F78B-BF7B-3A4C-B415-CB895EA83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78AE49-1D77-9648-9BA5-BCFDBE557209}"/>
              </a:ext>
            </a:extLst>
          </p:cNvPr>
          <p:cNvSpPr txBox="1"/>
          <p:nvPr/>
        </p:nvSpPr>
        <p:spPr>
          <a:xfrm>
            <a:off x="2198077" y="3844954"/>
            <a:ext cx="12008990" cy="3256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sz="2800" dirty="0">
                <a:latin typeface="JetBrains Mono Medium" panose="020B0509020102050004" pitchFamily="49" charset="0"/>
              </a:rPr>
              <a:t>name = input(”</a:t>
            </a:r>
            <a:r>
              <a:rPr lang="ru-RU" sz="2800" dirty="0">
                <a:latin typeface="JetBrains Mono Medium" panose="020B0509020102050004" pitchFamily="49" charset="0"/>
              </a:rPr>
              <a:t>Укажите вашу роль в проекте: ")</a:t>
            </a:r>
          </a:p>
          <a:p>
            <a:pPr>
              <a:lnSpc>
                <a:spcPct val="150000"/>
              </a:lnSpc>
            </a:pPr>
            <a:r>
              <a:rPr lang="en" sz="2800" dirty="0">
                <a:latin typeface="JetBrains Mono Medium" panose="020B0509020102050004" pitchFamily="49" charset="0"/>
              </a:rPr>
              <a:t>if name == 'admin’:</a:t>
            </a:r>
          </a:p>
          <a:p>
            <a:pPr>
              <a:lnSpc>
                <a:spcPct val="150000"/>
              </a:lnSpc>
            </a:pPr>
            <a:r>
              <a:rPr lang="ru-RU" sz="2800" dirty="0">
                <a:latin typeface="JetBrains Mono Medium" panose="020B0509020102050004" pitchFamily="49" charset="0"/>
              </a:rPr>
              <a:t>	</a:t>
            </a:r>
            <a:r>
              <a:rPr lang="en" sz="2800" dirty="0">
                <a:latin typeface="JetBrains Mono Medium" panose="020B0509020102050004" pitchFamily="49" charset="0"/>
              </a:rPr>
              <a:t>print('</a:t>
            </a:r>
            <a:r>
              <a:rPr lang="ru-RU" sz="2800" dirty="0">
                <a:latin typeface="JetBrains Mono Medium" panose="020B0509020102050004" pitchFamily="49" charset="0"/>
              </a:rPr>
              <a:t>здравствуйте администратор')</a:t>
            </a:r>
          </a:p>
          <a:p>
            <a:pPr>
              <a:lnSpc>
                <a:spcPct val="150000"/>
              </a:lnSpc>
            </a:pPr>
            <a:r>
              <a:rPr lang="en" sz="2800" dirty="0">
                <a:latin typeface="JetBrains Mono Medium" panose="020B0509020102050004" pitchFamily="49" charset="0"/>
              </a:rPr>
              <a:t>else:</a:t>
            </a:r>
          </a:p>
          <a:p>
            <a:pPr>
              <a:lnSpc>
                <a:spcPct val="150000"/>
              </a:lnSpc>
            </a:pPr>
            <a:r>
              <a:rPr lang="ru-RU" sz="2800" dirty="0">
                <a:latin typeface="JetBrains Mono Medium" panose="020B0509020102050004" pitchFamily="49" charset="0"/>
              </a:rPr>
              <a:t>	</a:t>
            </a:r>
            <a:r>
              <a:rPr lang="en" sz="2800" dirty="0">
                <a:latin typeface="JetBrains Mono Medium" panose="020B0509020102050004" pitchFamily="49" charset="0"/>
              </a:rPr>
              <a:t>print("</a:t>
            </a:r>
            <a:r>
              <a:rPr lang="ru-RU" sz="2800" dirty="0">
                <a:latin typeface="JetBrains Mono Medium" panose="020B0509020102050004" pitchFamily="49" charset="0"/>
              </a:rPr>
              <a:t>вы вероятно обычный пользователь")</a:t>
            </a:r>
          </a:p>
        </p:txBody>
      </p:sp>
    </p:spTree>
    <p:extLst>
      <p:ext uri="{BB962C8B-B14F-4D97-AF65-F5344CB8AC3E}">
        <p14:creationId xmlns:p14="http://schemas.microsoft.com/office/powerpoint/2010/main" val="8287541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Условные конструкции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25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71044"/>
            <a:ext cx="13151148" cy="787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Таблица логических условий в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Python:</a:t>
            </a:r>
            <a:endParaRPr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95F78B-BF7B-3A4C-B415-CB895EA83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CB1490A-1F19-1945-87F5-6045A836A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3331" y="2491308"/>
            <a:ext cx="5540639" cy="635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559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Цепочки </a:t>
            </a:r>
            <a:r>
              <a:rPr lang="en-US" dirty="0">
                <a:latin typeface="GT Eesti Pro Display" pitchFamily="2" charset="0"/>
              </a:rPr>
              <a:t>if-</a:t>
            </a:r>
            <a:r>
              <a:rPr lang="en-US" dirty="0" err="1">
                <a:latin typeface="GT Eesti Pro Display" pitchFamily="2" charset="0"/>
              </a:rPr>
              <a:t>elif</a:t>
            </a:r>
            <a:r>
              <a:rPr lang="en-US" dirty="0">
                <a:latin typeface="GT Eesti Pro Display" pitchFamily="2" charset="0"/>
              </a:rPr>
              <a:t>-else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71044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 В отличии от других языков программирования, в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Python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можно немного по-другому использовать </a:t>
            </a:r>
            <a:r>
              <a:rPr lang="en-US" sz="3700" dirty="0" err="1">
                <a:solidFill>
                  <a:schemeClr val="dk1"/>
                </a:solidFill>
                <a:latin typeface="GT Eesti Pro Display Light" pitchFamily="2" charset="0"/>
              </a:rPr>
              <a:t>elif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– как можно перевести как – в другом случае если: </a:t>
            </a:r>
            <a:endParaRPr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95F78B-BF7B-3A4C-B415-CB895EA83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910231-E7D6-734C-A1F0-E4FE4E0975FF}"/>
              </a:ext>
            </a:extLst>
          </p:cNvPr>
          <p:cNvSpPr txBox="1"/>
          <p:nvPr/>
        </p:nvSpPr>
        <p:spPr>
          <a:xfrm>
            <a:off x="2198077" y="3779764"/>
            <a:ext cx="1288952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800" dirty="0">
                <a:latin typeface="JetBrains Mono Medium" panose="020B0509020102050004" pitchFamily="49" charset="0"/>
              </a:rPr>
              <a:t>age = input(" </a:t>
            </a:r>
            <a:r>
              <a:rPr lang="ru-RU" sz="2800" dirty="0">
                <a:latin typeface="JetBrains Mono Medium" panose="020B0509020102050004" pitchFamily="49" charset="0"/>
              </a:rPr>
              <a:t>введите ваш возраст: ")</a:t>
            </a:r>
          </a:p>
          <a:p>
            <a:r>
              <a:rPr lang="en" sz="2800" dirty="0">
                <a:latin typeface="JetBrains Mono Medium" panose="020B0509020102050004" pitchFamily="49" charset="0"/>
              </a:rPr>
              <a:t>age = int(age)</a:t>
            </a:r>
          </a:p>
          <a:p>
            <a:br>
              <a:rPr lang="en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if age &lt; 10:</a:t>
            </a:r>
          </a:p>
          <a:p>
            <a:r>
              <a:rPr lang="ru-RU" sz="2800" dirty="0">
                <a:latin typeface="JetBrains Mono Medium" panose="020B0509020102050004" pitchFamily="49" charset="0"/>
              </a:rPr>
              <a:t>	</a:t>
            </a:r>
            <a:r>
              <a:rPr lang="en" sz="2800" dirty="0">
                <a:latin typeface="JetBrains Mono Medium" panose="020B0509020102050004" pitchFamily="49" charset="0"/>
              </a:rPr>
              <a:t>print("</a:t>
            </a:r>
            <a:r>
              <a:rPr lang="ru-RU" sz="2800" dirty="0">
                <a:latin typeface="JetBrains Mono Medium" panose="020B0509020102050004" pitchFamily="49" charset="0"/>
              </a:rPr>
              <a:t>Простите, вам вообще нельзя на наш ресурс")</a:t>
            </a:r>
          </a:p>
          <a:p>
            <a:r>
              <a:rPr lang="en" sz="2800" dirty="0" err="1">
                <a:latin typeface="JetBrains Mono Medium" panose="020B0509020102050004" pitchFamily="49" charset="0"/>
              </a:rPr>
              <a:t>elif</a:t>
            </a:r>
            <a:r>
              <a:rPr lang="en" sz="2800" dirty="0">
                <a:latin typeface="JetBrains Mono Medium" panose="020B0509020102050004" pitchFamily="49" charset="0"/>
              </a:rPr>
              <a:t> age &lt; 18:</a:t>
            </a:r>
          </a:p>
          <a:p>
            <a:r>
              <a:rPr lang="ru-RU" sz="2800" dirty="0">
                <a:latin typeface="JetBrains Mono Medium" panose="020B0509020102050004" pitchFamily="49" charset="0"/>
              </a:rPr>
              <a:t>	</a:t>
            </a:r>
            <a:r>
              <a:rPr lang="en" sz="2800" dirty="0">
                <a:latin typeface="JetBrains Mono Medium" panose="020B0509020102050004" pitchFamily="49" charset="0"/>
              </a:rPr>
              <a:t>print("</a:t>
            </a:r>
            <a:r>
              <a:rPr lang="ru-RU" sz="2800" dirty="0">
                <a:latin typeface="JetBrains Mono Medium" panose="020B0509020102050004" pitchFamily="49" charset="0"/>
              </a:rPr>
              <a:t>вам доступны только детские галереи")</a:t>
            </a:r>
          </a:p>
          <a:p>
            <a:r>
              <a:rPr lang="en" sz="2800" dirty="0">
                <a:latin typeface="JetBrains Mono Medium" panose="020B0509020102050004" pitchFamily="49" charset="0"/>
              </a:rPr>
              <a:t>else:</a:t>
            </a:r>
          </a:p>
          <a:p>
            <a:r>
              <a:rPr lang="ru-RU" sz="2800" dirty="0">
                <a:latin typeface="JetBrains Mono Medium" panose="020B0509020102050004" pitchFamily="49" charset="0"/>
              </a:rPr>
              <a:t>	</a:t>
            </a:r>
            <a:r>
              <a:rPr lang="en" sz="2800" dirty="0">
                <a:latin typeface="JetBrains Mono Medium" panose="020B0509020102050004" pitchFamily="49" charset="0"/>
              </a:rPr>
              <a:t>print("</a:t>
            </a:r>
            <a:r>
              <a:rPr lang="ru-RU" sz="2800" dirty="0">
                <a:latin typeface="JetBrains Mono Medium" panose="020B0509020102050004" pitchFamily="49" charset="0"/>
              </a:rPr>
              <a:t>Вам доступны все альбомы")</a:t>
            </a:r>
          </a:p>
          <a:p>
            <a:endParaRPr lang="ru-RU" sz="2800" dirty="0">
              <a:latin typeface="JetBrains Mono Medium" panose="020B050902010205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016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54079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Логическое 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27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71044"/>
            <a:ext cx="13151148" cy="1880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Иногда вам нужно проверить сразу несколько условий. К примеру, пользователь должен быть и старше 18, и иметь профессию программист:</a:t>
            </a:r>
            <a:endParaRPr sz="3600"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95F78B-BF7B-3A4C-B415-CB895EA83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910231-E7D6-734C-A1F0-E4FE4E0975FF}"/>
              </a:ext>
            </a:extLst>
          </p:cNvPr>
          <p:cNvSpPr txBox="1"/>
          <p:nvPr/>
        </p:nvSpPr>
        <p:spPr>
          <a:xfrm>
            <a:off x="2198077" y="3779764"/>
            <a:ext cx="1288952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800" dirty="0">
                <a:latin typeface="JetBrains Mono Medium" panose="020B0509020102050004" pitchFamily="49" charset="0"/>
              </a:rPr>
              <a:t>age = input(" </a:t>
            </a:r>
            <a:r>
              <a:rPr lang="ru-RU" sz="2800" dirty="0">
                <a:latin typeface="JetBrains Mono Medium" panose="020B0509020102050004" pitchFamily="49" charset="0"/>
              </a:rPr>
              <a:t>введите ваш возраст: ")</a:t>
            </a:r>
          </a:p>
          <a:p>
            <a:r>
              <a:rPr lang="en" sz="2800" dirty="0">
                <a:latin typeface="JetBrains Mono Medium" panose="020B0509020102050004" pitchFamily="49" charset="0"/>
              </a:rPr>
              <a:t>age = int(age)</a:t>
            </a:r>
          </a:p>
          <a:p>
            <a:r>
              <a:rPr lang="en" sz="2800" dirty="0">
                <a:latin typeface="JetBrains Mono Medium" panose="020B0509020102050004" pitchFamily="49" charset="0"/>
              </a:rPr>
              <a:t>prof = input("</a:t>
            </a:r>
            <a:r>
              <a:rPr lang="ru-RU" sz="2800" dirty="0">
                <a:latin typeface="JetBrains Mono Medium" panose="020B0509020102050004" pitchFamily="49" charset="0"/>
              </a:rPr>
              <a:t>Введите вашу профессию: ")</a:t>
            </a:r>
          </a:p>
          <a:p>
            <a:br>
              <a:rPr lang="ru-RU" sz="2800" dirty="0">
                <a:latin typeface="JetBrains Mono Medium" panose="020B0509020102050004" pitchFamily="49" charset="0"/>
              </a:rPr>
            </a:br>
            <a:r>
              <a:rPr lang="en" sz="2800" dirty="0">
                <a:latin typeface="JetBrains Mono Medium" panose="020B0509020102050004" pitchFamily="49" charset="0"/>
              </a:rPr>
              <a:t>if age &gt; 18 </a:t>
            </a:r>
            <a:r>
              <a:rPr lang="en" sz="2800" b="1" dirty="0">
                <a:latin typeface="JetBrains Mono Medium" panose="020B0509020102050004" pitchFamily="49" charset="0"/>
              </a:rPr>
              <a:t>and</a:t>
            </a:r>
            <a:r>
              <a:rPr lang="en" sz="2800" dirty="0">
                <a:latin typeface="JetBrains Mono Medium" panose="020B0509020102050004" pitchFamily="49" charset="0"/>
              </a:rPr>
              <a:t> prof =="</a:t>
            </a:r>
            <a:r>
              <a:rPr lang="en" sz="2800" dirty="0" err="1">
                <a:latin typeface="JetBrains Mono Medium" panose="020B0509020102050004" pitchFamily="49" charset="0"/>
              </a:rPr>
              <a:t>programist</a:t>
            </a:r>
            <a:r>
              <a:rPr lang="en" sz="2800" dirty="0">
                <a:latin typeface="JetBrains Mono Medium" panose="020B0509020102050004" pitchFamily="49" charset="0"/>
              </a:rPr>
              <a:t>":</a:t>
            </a:r>
          </a:p>
          <a:p>
            <a:r>
              <a:rPr lang="en" sz="2800" dirty="0">
                <a:latin typeface="JetBrains Mono Medium" panose="020B0509020102050004" pitchFamily="49" charset="0"/>
              </a:rPr>
              <a:t>	print("</a:t>
            </a:r>
            <a:r>
              <a:rPr lang="ru-RU" sz="2800" dirty="0">
                <a:latin typeface="JetBrains Mono Medium" panose="020B0509020102050004" pitchFamily="49" charset="0"/>
              </a:rPr>
              <a:t>Здорово, теперь можете приступать к работе")</a:t>
            </a:r>
          </a:p>
          <a:p>
            <a:r>
              <a:rPr lang="en" sz="2800" dirty="0">
                <a:latin typeface="JetBrains Mono Medium" panose="020B0509020102050004" pitchFamily="49" charset="0"/>
              </a:rPr>
              <a:t>else:</a:t>
            </a:r>
          </a:p>
          <a:p>
            <a:r>
              <a:rPr lang="en" sz="2800" dirty="0">
                <a:latin typeface="JetBrains Mono Medium" panose="020B0509020102050004" pitchFamily="49" charset="0"/>
              </a:rPr>
              <a:t>	print("</a:t>
            </a:r>
            <a:r>
              <a:rPr lang="ru-RU" sz="2800" dirty="0">
                <a:latin typeface="JetBrains Mono Medium" panose="020B0509020102050004" pitchFamily="49" charset="0"/>
              </a:rPr>
              <a:t>Мы предложим вам другую позицию")</a:t>
            </a:r>
          </a:p>
        </p:txBody>
      </p:sp>
    </p:spTree>
    <p:extLst>
      <p:ext uri="{BB962C8B-B14F-4D97-AF65-F5344CB8AC3E}">
        <p14:creationId xmlns:p14="http://schemas.microsoft.com/office/powerpoint/2010/main" val="26731816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Логическое ИЛИ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28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571044"/>
            <a:ext cx="13151148" cy="1880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latin typeface="GT Eesti Pro Display Light" pitchFamily="2" charset="0"/>
              </a:rPr>
              <a:t>С помощью логического ИЛИ можно добавить опцию ввода, к примеру, вариант на русском языке: </a:t>
            </a:r>
            <a:endParaRPr sz="3600" dirty="0">
              <a:latin typeface="GT Eesti Pro Display Light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95F78B-BF7B-3A4C-B415-CB895EA83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910231-E7D6-734C-A1F0-E4FE4E0975FF}"/>
              </a:ext>
            </a:extLst>
          </p:cNvPr>
          <p:cNvSpPr txBox="1"/>
          <p:nvPr/>
        </p:nvSpPr>
        <p:spPr>
          <a:xfrm>
            <a:off x="2198077" y="4130205"/>
            <a:ext cx="1424884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600" dirty="0">
                <a:latin typeface="JetBrains Mono Medium" panose="020B0509020102050004" pitchFamily="49" charset="0"/>
              </a:rPr>
              <a:t>age = input(" </a:t>
            </a:r>
            <a:r>
              <a:rPr lang="ru-RU" sz="2600" dirty="0">
                <a:latin typeface="JetBrains Mono Medium" panose="020B0509020102050004" pitchFamily="49" charset="0"/>
              </a:rPr>
              <a:t>введите ваш возраст: ")</a:t>
            </a:r>
          </a:p>
          <a:p>
            <a:r>
              <a:rPr lang="en" sz="2600" dirty="0">
                <a:latin typeface="JetBrains Mono Medium" panose="020B0509020102050004" pitchFamily="49" charset="0"/>
              </a:rPr>
              <a:t>age = int(age)</a:t>
            </a:r>
          </a:p>
          <a:p>
            <a:r>
              <a:rPr lang="en" sz="2600" dirty="0">
                <a:latin typeface="JetBrains Mono Medium" panose="020B0509020102050004" pitchFamily="49" charset="0"/>
              </a:rPr>
              <a:t>prof = input("</a:t>
            </a:r>
            <a:r>
              <a:rPr lang="ru-RU" sz="2600" dirty="0">
                <a:latin typeface="JetBrains Mono Medium" panose="020B0509020102050004" pitchFamily="49" charset="0"/>
              </a:rPr>
              <a:t>Введите вашу профессию: ")</a:t>
            </a:r>
          </a:p>
          <a:p>
            <a:br>
              <a:rPr lang="ru-RU" sz="2600" dirty="0">
                <a:latin typeface="JetBrains Mono Medium" panose="020B0509020102050004" pitchFamily="49" charset="0"/>
              </a:rPr>
            </a:br>
            <a:r>
              <a:rPr lang="en" sz="2600" dirty="0">
                <a:latin typeface="JetBrains Mono Medium" panose="020B0509020102050004" pitchFamily="49" charset="0"/>
              </a:rPr>
              <a:t>if age &gt; 18 and prof =="</a:t>
            </a:r>
            <a:r>
              <a:rPr lang="en" sz="2600" dirty="0" err="1">
                <a:latin typeface="JetBrains Mono Medium" panose="020B0509020102050004" pitchFamily="49" charset="0"/>
              </a:rPr>
              <a:t>programist</a:t>
            </a:r>
            <a:r>
              <a:rPr lang="en" sz="2600" dirty="0">
                <a:latin typeface="JetBrains Mono Medium" panose="020B0509020102050004" pitchFamily="49" charset="0"/>
              </a:rPr>
              <a:t>" or prof == '</a:t>
            </a:r>
            <a:r>
              <a:rPr lang="ru-RU" sz="2600" dirty="0">
                <a:latin typeface="JetBrains Mono Medium" panose="020B0509020102050004" pitchFamily="49" charset="0"/>
              </a:rPr>
              <a:t>программист’:</a:t>
            </a:r>
          </a:p>
          <a:p>
            <a:r>
              <a:rPr lang="ru-RU" sz="2600" dirty="0">
                <a:latin typeface="JetBrains Mono Medium" panose="020B0509020102050004" pitchFamily="49" charset="0"/>
              </a:rPr>
              <a:t>	</a:t>
            </a:r>
            <a:r>
              <a:rPr lang="en" sz="2600" dirty="0">
                <a:latin typeface="JetBrains Mono Medium" panose="020B0509020102050004" pitchFamily="49" charset="0"/>
              </a:rPr>
              <a:t>print("</a:t>
            </a:r>
            <a:r>
              <a:rPr lang="ru-RU" sz="2600" dirty="0">
                <a:latin typeface="JetBrains Mono Medium" panose="020B0509020102050004" pitchFamily="49" charset="0"/>
              </a:rPr>
              <a:t>Здорово, теперь можете приступать к работе")</a:t>
            </a:r>
          </a:p>
          <a:p>
            <a:r>
              <a:rPr lang="en" sz="2600" dirty="0">
                <a:latin typeface="JetBrains Mono Medium" panose="020B0509020102050004" pitchFamily="49" charset="0"/>
              </a:rPr>
              <a:t>else:</a:t>
            </a:r>
          </a:p>
          <a:p>
            <a:r>
              <a:rPr lang="ru-RU" sz="2600" dirty="0">
                <a:latin typeface="JetBrains Mono Medium" panose="020B0509020102050004" pitchFamily="49" charset="0"/>
              </a:rPr>
              <a:t>	</a:t>
            </a:r>
            <a:r>
              <a:rPr lang="en" sz="2600" dirty="0">
                <a:latin typeface="JetBrains Mono Medium" panose="020B0509020102050004" pitchFamily="49" charset="0"/>
              </a:rPr>
              <a:t>print("</a:t>
            </a:r>
            <a:r>
              <a:rPr lang="ru-RU" sz="2600" dirty="0">
                <a:latin typeface="JetBrains Mono Medium" panose="020B0509020102050004" pitchFamily="49" charset="0"/>
              </a:rPr>
              <a:t>Мы предложим вам другую позицию")</a:t>
            </a:r>
          </a:p>
        </p:txBody>
      </p:sp>
    </p:spTree>
    <p:extLst>
      <p:ext uri="{BB962C8B-B14F-4D97-AF65-F5344CB8AC3E}">
        <p14:creationId xmlns:p14="http://schemas.microsoft.com/office/powerpoint/2010/main" val="22619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While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2461846"/>
            <a:ext cx="13151148" cy="2495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u="none" strike="noStrike" cap="none" dirty="0">
                <a:solidFill>
                  <a:schemeClr val="dk1"/>
                </a:solidFill>
                <a:latin typeface="GT Eesti Pro Display Light" pitchFamily="2" charset="0"/>
                <a:sym typeface="Arial"/>
              </a:rPr>
              <a:t>цикл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while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будет выполняться до тех пор, пока у нас истинно какое-либо условие. К примеру, его можно попросить посчитать от от 1 до 13, сказав, что 13 – это самое последнее число, которое нужно вывести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4876006"/>
            <a:ext cx="10814539" cy="2969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i</a:t>
            </a:r>
            <a:r>
              <a:rPr lang="en-US" sz="3200" dirty="0">
                <a:latin typeface="JetBrains Mono Medium" panose="020B0509020102050004" pitchFamily="49" charset="0"/>
              </a:rPr>
              <a:t> = 0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while( </a:t>
            </a:r>
            <a:r>
              <a:rPr lang="en-US" sz="3200" dirty="0" err="1">
                <a:latin typeface="JetBrains Mono Medium" panose="020B0509020102050004" pitchFamily="49" charset="0"/>
              </a:rPr>
              <a:t>i</a:t>
            </a:r>
            <a:r>
              <a:rPr lang="en-US" sz="3200" dirty="0">
                <a:latin typeface="JetBrains Mono Medium" panose="020B0509020102050004" pitchFamily="49" charset="0"/>
              </a:rPr>
              <a:t> &lt;= 13):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	print(</a:t>
            </a:r>
            <a:r>
              <a:rPr lang="en-US" sz="3200" dirty="0" err="1">
                <a:latin typeface="JetBrains Mono Medium" panose="020B0509020102050004" pitchFamily="49" charset="0"/>
              </a:rPr>
              <a:t>i</a:t>
            </a:r>
            <a:r>
              <a:rPr lang="en-US" sz="3200" dirty="0">
                <a:latin typeface="JetBrains Mono Medium" panose="020B05090201020500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	</a:t>
            </a:r>
            <a:r>
              <a:rPr lang="en-US" sz="3200" dirty="0" err="1">
                <a:latin typeface="JetBrains Mono Medium" panose="020B0509020102050004" pitchFamily="49" charset="0"/>
              </a:rPr>
              <a:t>i</a:t>
            </a:r>
            <a:r>
              <a:rPr lang="en-US" sz="3200" dirty="0">
                <a:latin typeface="JetBrains Mono Medium" panose="020B0509020102050004" pitchFamily="49" charset="0"/>
              </a:rPr>
              <a:t> += 1</a:t>
            </a:r>
            <a:endParaRPr lang="ru-RU" sz="3200" dirty="0">
              <a:latin typeface="JetBrains Mono Medium" panose="020B0509020102050004" pitchFamily="49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95F2C3-573E-7641-85CD-9725023D0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en-US" dirty="0">
                <a:latin typeface="GT Eesti Pro Display" pitchFamily="2" charset="0"/>
              </a:rPr>
              <a:t>While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984518"/>
            <a:ext cx="13151148" cy="2495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 помощью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while 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можно создавать самые различные конструкции, к примеру, можно сделать вывод только четных/ только нечетных чисел. Программа снизу, к примеру, выводит все четные числа от 0 до 14: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4876006"/>
            <a:ext cx="10814539" cy="2969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err="1">
                <a:latin typeface="JetBrains Mono Medium" panose="020B0509020102050004" pitchFamily="49" charset="0"/>
              </a:rPr>
              <a:t>current_number</a:t>
            </a:r>
            <a:r>
              <a:rPr lang="en-US" sz="3200" dirty="0">
                <a:latin typeface="JetBrains Mono Medium" panose="020B0509020102050004" pitchFamily="49" charset="0"/>
              </a:rPr>
              <a:t> = 0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while </a:t>
            </a:r>
            <a:r>
              <a:rPr lang="en-US" sz="3200" dirty="0" err="1">
                <a:latin typeface="JetBrains Mono Medium" panose="020B0509020102050004" pitchFamily="49" charset="0"/>
              </a:rPr>
              <a:t>current_number</a:t>
            </a:r>
            <a:r>
              <a:rPr lang="en-US" sz="3200" dirty="0">
                <a:latin typeface="JetBrains Mono Medium" panose="020B0509020102050004" pitchFamily="49" charset="0"/>
              </a:rPr>
              <a:t> &lt; 16: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    print(</a:t>
            </a:r>
            <a:r>
              <a:rPr lang="en-US" sz="3200" dirty="0" err="1">
                <a:latin typeface="JetBrains Mono Medium" panose="020B0509020102050004" pitchFamily="49" charset="0"/>
              </a:rPr>
              <a:t>current_number</a:t>
            </a:r>
            <a:r>
              <a:rPr lang="en-US" sz="3200" dirty="0">
                <a:latin typeface="JetBrains Mono Medium" panose="020B05090201020500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    </a:t>
            </a:r>
            <a:r>
              <a:rPr lang="en-US" sz="3200" dirty="0" err="1">
                <a:latin typeface="JetBrains Mono Medium" panose="020B0509020102050004" pitchFamily="49" charset="0"/>
              </a:rPr>
              <a:t>current_number</a:t>
            </a:r>
            <a:r>
              <a:rPr lang="en-US" sz="3200" dirty="0">
                <a:latin typeface="JetBrains Mono Medium" panose="020B0509020102050004" pitchFamily="49" charset="0"/>
              </a:rPr>
              <a:t> +=2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432CA46-8F50-404B-8A45-757296A43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74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483CA7-7F3C-A947-9240-CC44690C25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Методы работы со строками</a:t>
            </a:r>
          </a:p>
        </p:txBody>
      </p:sp>
    </p:spTree>
    <p:extLst>
      <p:ext uri="{BB962C8B-B14F-4D97-AF65-F5344CB8AC3E}">
        <p14:creationId xmlns:p14="http://schemas.microsoft.com/office/powerpoint/2010/main" val="3051741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Управляющие коды строк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2038281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Существует несколько вариантов управляющих строк для </a:t>
            </a:r>
            <a:r>
              <a:rPr lang="en-US" sz="3700" dirty="0">
                <a:solidFill>
                  <a:schemeClr val="dk1"/>
                </a:solidFill>
                <a:latin typeface="GT Eesti Pro Display Light" pitchFamily="2" charset="0"/>
              </a:rPr>
              <a:t>Python</a:t>
            </a: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. Есть несколько вариантов их названия, к примеру – служебные символы: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4672029"/>
            <a:ext cx="12766431" cy="2230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\n </a:t>
            </a:r>
            <a:r>
              <a:rPr lang="ru-RU" sz="3200" dirty="0">
                <a:latin typeface="JetBrains Mono Medium" panose="020B0509020102050004" pitchFamily="49" charset="0"/>
              </a:rPr>
              <a:t>–спецсимвол перевода строки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 Medium" panose="020B0509020102050004" pitchFamily="49" charset="0"/>
              </a:rPr>
              <a:t>\a -  </a:t>
            </a:r>
            <a:r>
              <a:rPr lang="ru-RU" sz="3200" dirty="0">
                <a:latin typeface="JetBrains Mono Medium" panose="020B0509020102050004" pitchFamily="49" charset="0"/>
              </a:rPr>
              <a:t>звук сообщения. Обычно совпадает с системным</a:t>
            </a:r>
            <a:r>
              <a:rPr lang="en-US" sz="3200" dirty="0">
                <a:latin typeface="JetBrains Mono Medium" panose="020B0509020102050004" pitchFamily="49" charset="0"/>
              </a:rPr>
              <a:t> </a:t>
            </a:r>
            <a:r>
              <a:rPr lang="ru-RU" sz="3200" dirty="0">
                <a:latin typeface="JetBrains Mono Medium" panose="020B0509020102050004" pitchFamily="49" charset="0"/>
              </a:rPr>
              <a:t>звуком</a:t>
            </a:r>
            <a:r>
              <a:rPr lang="en-US" sz="3200" dirty="0">
                <a:latin typeface="JetBrains Mono Medium" panose="020B0509020102050004" pitchFamily="49" charset="0"/>
              </a:rPr>
              <a:t> </a:t>
            </a:r>
            <a:r>
              <a:rPr lang="ru-RU" sz="3200" dirty="0">
                <a:latin typeface="JetBrains Mono Medium" panose="020B0509020102050004" pitchFamily="49" charset="0"/>
              </a:rPr>
              <a:t>среды, в которой у нас исполняется код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B52865-86C2-7C44-BE9A-2BDDE6F95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517216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35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Операции со строками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679644"/>
            <a:ext cx="13151148" cy="3065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Давайте посмотрим на различные операции, которые можно делать со строками. Их можно также умножать и складывать, но эти операции будут работать по другой логике, чем числа (и про это мы уже говорили в конкатенации строк)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4876006"/>
            <a:ext cx="12766431" cy="2230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JetBrains Mono" panose="020B0509020102050004" pitchFamily="49" charset="0"/>
              </a:rPr>
              <a:t>#</a:t>
            </a:r>
            <a:r>
              <a:rPr lang="ru-RU" sz="3200" dirty="0">
                <a:latin typeface="JetBrains Mono" panose="020B0509020102050004" pitchFamily="49" charset="0"/>
              </a:rPr>
              <a:t>пример умножения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JetBrains Mono" panose="020B0509020102050004" pitchFamily="49" charset="0"/>
              </a:rPr>
              <a:t>print(‘Ozon is best company\n’ * </a:t>
            </a:r>
            <a:r>
              <a:rPr lang="ru-RU" sz="3200" dirty="0">
                <a:latin typeface="JetBrains Mono" panose="020B0509020102050004" pitchFamily="49" charset="0"/>
              </a:rPr>
              <a:t>10000000000</a:t>
            </a:r>
            <a:r>
              <a:rPr lang="en-US" sz="3200" dirty="0">
                <a:latin typeface="JetBrains Mono" panose="020B0509020102050004" pitchFamily="49" charset="0"/>
              </a:rPr>
              <a:t>)</a:t>
            </a:r>
            <a:endParaRPr lang="en" sz="3200" dirty="0">
              <a:latin typeface="JetBrains Mono" panose="020B0509020102050004" pitchFamily="49" charset="0"/>
            </a:endParaRPr>
          </a:p>
          <a:p>
            <a:pPr>
              <a:lnSpc>
                <a:spcPct val="150000"/>
              </a:lnSpc>
            </a:pPr>
            <a:endParaRPr lang="ru-RU" sz="3200" dirty="0">
              <a:latin typeface="JetBrains Mono" panose="020B0509020102050004" pitchFamily="49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7EB7E1C-2887-964F-B8CE-D34572BF8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9013" y="6559610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76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Операции со строками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878784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Кроме того, со строками можно проводить также как и с массивами, можно получать содержимое элемента с помощью индекса: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198077" y="4484241"/>
            <a:ext cx="12766431" cy="1963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JetBrains Mono" panose="020B0509020102050004" pitchFamily="49" charset="0"/>
              </a:rPr>
              <a:t>company = ‘Ozon’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JetBrains Mono" panose="020B0509020102050004" pitchFamily="49" charset="0"/>
              </a:rPr>
              <a:t>print(company[0])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JetBrains Mono" panose="020B0509020102050004" pitchFamily="49" charset="0"/>
              </a:rPr>
              <a:t>#</a:t>
            </a:r>
            <a:r>
              <a:rPr lang="ru-RU" sz="2800" dirty="0">
                <a:latin typeface="JetBrains Mono" panose="020B0509020102050004" pitchFamily="49" charset="0"/>
              </a:rPr>
              <a:t>выведется </a:t>
            </a:r>
            <a:r>
              <a:rPr lang="en-US" sz="2800" dirty="0">
                <a:latin typeface="JetBrains Mono" panose="020B0509020102050004" pitchFamily="49" charset="0"/>
              </a:rPr>
              <a:t>O</a:t>
            </a:r>
            <a:endParaRPr lang="ru-RU" sz="2800" dirty="0">
              <a:latin typeface="JetBrains Mono" panose="020B0509020102050004" pitchFamily="49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FEB350F-0302-1544-80F1-03FEF40AE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661067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201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"/>
          <p:cNvSpPr txBox="1">
            <a:spLocks noGrp="1"/>
          </p:cNvSpPr>
          <p:nvPr>
            <p:ph type="title"/>
          </p:nvPr>
        </p:nvSpPr>
        <p:spPr>
          <a:xfrm>
            <a:off x="1080294" y="471722"/>
            <a:ext cx="15176499" cy="11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</a:pPr>
            <a:r>
              <a:rPr lang="ru-RU" dirty="0">
                <a:latin typeface="GT Eesti Pro Display" pitchFamily="2" charset="0"/>
              </a:rPr>
              <a:t>Операции со строками</a:t>
            </a:r>
            <a:endParaRPr dirty="0">
              <a:latin typeface="GT Eesti Pro Display" pitchFamily="2" charset="0"/>
            </a:endParaRPr>
          </a:p>
        </p:txBody>
      </p:sp>
      <p:sp>
        <p:nvSpPr>
          <p:cNvPr id="194" name="Google Shape;194;p3"/>
          <p:cNvSpPr txBox="1">
            <a:spLocks noGrp="1"/>
          </p:cNvSpPr>
          <p:nvPr>
            <p:ph type="ftr" idx="11"/>
          </p:nvPr>
        </p:nvSpPr>
        <p:spPr>
          <a:xfrm>
            <a:off x="1081088" y="8981463"/>
            <a:ext cx="12580936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612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Python 18+</a:t>
            </a:r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sldNum" idx="12"/>
          </p:nvPr>
        </p:nvSpPr>
        <p:spPr>
          <a:xfrm>
            <a:off x="15349225" y="8970963"/>
            <a:ext cx="914400" cy="33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540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  <p:sp>
        <p:nvSpPr>
          <p:cNvPr id="196" name="Google Shape;196;p3"/>
          <p:cNvSpPr txBox="1"/>
          <p:nvPr/>
        </p:nvSpPr>
        <p:spPr>
          <a:xfrm>
            <a:off x="2198077" y="1794789"/>
            <a:ext cx="13151148" cy="192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8000" rIns="0" bIns="108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dirty="0">
                <a:solidFill>
                  <a:schemeClr val="dk1"/>
                </a:solidFill>
                <a:latin typeface="GT Eesti Pro Display Light" pitchFamily="2" charset="0"/>
              </a:rPr>
              <a:t>Однако выбирая символ по индексу, мы не можем назначать новые символы внутрь строки:</a:t>
            </a:r>
            <a:endParaRPr dirty="0">
              <a:latin typeface="GT Eesti Pro Display Ligh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7D82-0102-FE4C-B844-94D1AF0814B7}"/>
              </a:ext>
            </a:extLst>
          </p:cNvPr>
          <p:cNvSpPr txBox="1"/>
          <p:nvPr/>
        </p:nvSpPr>
        <p:spPr>
          <a:xfrm>
            <a:off x="2285327" y="4279447"/>
            <a:ext cx="12766431" cy="2609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JetBrains Mono" panose="020B0509020102050004" pitchFamily="49" charset="0"/>
              </a:rPr>
              <a:t>company = ‘Ozon’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JetBrains Mono" panose="020B0509020102050004" pitchFamily="49" charset="0"/>
              </a:rPr>
              <a:t>company[0]</a:t>
            </a:r>
            <a:r>
              <a:rPr lang="ru-RU" sz="2800" dirty="0">
                <a:latin typeface="JetBrains Mono" panose="020B0509020102050004" pitchFamily="49" charset="0"/>
              </a:rPr>
              <a:t> = </a:t>
            </a:r>
            <a:r>
              <a:rPr lang="en-US" sz="2800" dirty="0">
                <a:latin typeface="JetBrains Mono" panose="020B0509020102050004" pitchFamily="49" charset="0"/>
              </a:rPr>
              <a:t>’T’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FF0000"/>
                </a:solidFill>
                <a:latin typeface="JetBrains Mono" panose="020B0509020102050004" pitchFamily="49" charset="0"/>
              </a:rPr>
              <a:t>#</a:t>
            </a:r>
            <a:r>
              <a:rPr lang="ru-RU" sz="2800" dirty="0">
                <a:solidFill>
                  <a:srgbClr val="FF0000"/>
                </a:solidFill>
                <a:latin typeface="JetBrains Mono" panose="020B0509020102050004" pitchFamily="49" charset="0"/>
              </a:rPr>
              <a:t>этот код выдаст ошибку</a:t>
            </a:r>
            <a:endParaRPr lang="en-US" sz="2800" dirty="0">
              <a:solidFill>
                <a:srgbClr val="FF0000"/>
              </a:solidFill>
              <a:latin typeface="JetBrains Mono" panose="020B05090201020500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FF0000"/>
                </a:solidFill>
                <a:latin typeface="JetBrains Mono" panose="020B0509020102050004" pitchFamily="49" charset="0"/>
              </a:rPr>
              <a:t>#</a:t>
            </a:r>
            <a:r>
              <a:rPr lang="ru-RU" sz="2800" dirty="0">
                <a:solidFill>
                  <a:srgbClr val="FF0000"/>
                </a:solidFill>
                <a:latin typeface="JetBrains Mono" panose="020B0509020102050004" pitchFamily="49" charset="0"/>
              </a:rPr>
              <a:t>что не может поменять значение в строке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FEB350F-0302-1544-80F1-03FEF40AE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27" y="6661067"/>
            <a:ext cx="2320396" cy="23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429249"/>
      </p:ext>
    </p:extLst>
  </p:cSld>
  <p:clrMapOvr>
    <a:masterClrMapping/>
  </p:clrMapOvr>
</p:sld>
</file>

<file path=ppt/theme/theme1.xml><?xml version="1.0" encoding="utf-8"?>
<a:theme xmlns:a="http://schemas.openxmlformats.org/drawingml/2006/main" name="Мэдисон">
  <a:themeElements>
    <a:clrScheme name="Colors_ OZON_v3">
      <a:dk1>
        <a:srgbClr val="000000"/>
      </a:dk1>
      <a:lt1>
        <a:srgbClr val="FFFFFF"/>
      </a:lt1>
      <a:dk2>
        <a:srgbClr val="005BFF"/>
      </a:dk2>
      <a:lt2>
        <a:srgbClr val="00A2FF"/>
      </a:lt2>
      <a:accent1>
        <a:srgbClr val="06CA99"/>
      </a:accent1>
      <a:accent2>
        <a:srgbClr val="FAE111"/>
      </a:accent2>
      <a:accent3>
        <a:srgbClr val="F91155"/>
      </a:accent3>
      <a:accent4>
        <a:srgbClr val="754CED"/>
      </a:accent4>
      <a:accent5>
        <a:srgbClr val="FFA83B"/>
      </a:accent5>
      <a:accent6>
        <a:srgbClr val="0000B7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2258</TotalTime>
  <Words>1344</Words>
  <Application>Microsoft Macintosh PowerPoint</Application>
  <PresentationFormat>Произвольный</PresentationFormat>
  <Paragraphs>175</Paragraphs>
  <Slides>28</Slides>
  <Notes>24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5" baseType="lpstr">
      <vt:lpstr>GT Eesti Pro Display</vt:lpstr>
      <vt:lpstr>GT Eesti Pro Display Light</vt:lpstr>
      <vt:lpstr>JetBrains Mono Medium</vt:lpstr>
      <vt:lpstr>JetBrains Mono</vt:lpstr>
      <vt:lpstr>Calibri</vt:lpstr>
      <vt:lpstr>Arial</vt:lpstr>
      <vt:lpstr>Мэдисон</vt:lpstr>
      <vt:lpstr>Python. Циклы, генераторы и срезы</vt:lpstr>
      <vt:lpstr>While</vt:lpstr>
      <vt:lpstr>While</vt:lpstr>
      <vt:lpstr>While</vt:lpstr>
      <vt:lpstr>Методы работы со строками</vt:lpstr>
      <vt:lpstr>Управляющие коды строк</vt:lpstr>
      <vt:lpstr>Операции со строками</vt:lpstr>
      <vt:lpstr>Операции со строками</vt:lpstr>
      <vt:lpstr>Операции со строками</vt:lpstr>
      <vt:lpstr>Операции со строками</vt:lpstr>
      <vt:lpstr>Операции со строками</vt:lpstr>
      <vt:lpstr>Генераторы и срезы</vt:lpstr>
      <vt:lpstr>Создание числовых списков</vt:lpstr>
      <vt:lpstr>Создание числовых списков</vt:lpstr>
      <vt:lpstr>Генераторы списков</vt:lpstr>
      <vt:lpstr>Полезные методы работы с списками:</vt:lpstr>
      <vt:lpstr> Срезы</vt:lpstr>
      <vt:lpstr>Работа со срезами</vt:lpstr>
      <vt:lpstr>Работа со срезами</vt:lpstr>
      <vt:lpstr>Работа со срезами</vt:lpstr>
      <vt:lpstr>Работа со срезами</vt:lpstr>
      <vt:lpstr>Условные логические конструкции</vt:lpstr>
      <vt:lpstr>Условные конструкции</vt:lpstr>
      <vt:lpstr>Условные конструкции</vt:lpstr>
      <vt:lpstr>Условные конструкции</vt:lpstr>
      <vt:lpstr>Цепочки if-elif-else</vt:lpstr>
      <vt:lpstr>Логическое И</vt:lpstr>
      <vt:lpstr>Логическое ИЛИ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Python. Git, списки и циклы</dc:title>
  <dc:creator>пользователь Microsoft Office</dc:creator>
  <cp:lastModifiedBy>Microsoft Office User</cp:lastModifiedBy>
  <cp:revision>57</cp:revision>
  <dcterms:created xsi:type="dcterms:W3CDTF">2018-08-29T11:25:32Z</dcterms:created>
  <dcterms:modified xsi:type="dcterms:W3CDTF">2020-05-10T11:29:28Z</dcterms:modified>
</cp:coreProperties>
</file>